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72" r:id="rId2"/>
    <p:sldMasterId id="2147483732" r:id="rId3"/>
    <p:sldMasterId id="2147483744" r:id="rId4"/>
    <p:sldMasterId id="2147483762" r:id="rId5"/>
  </p:sldMasterIdLst>
  <p:notesMasterIdLst>
    <p:notesMasterId r:id="rId37"/>
  </p:notesMasterIdLst>
  <p:handoutMasterIdLst>
    <p:handoutMasterId r:id="rId38"/>
  </p:handoutMasterIdLst>
  <p:sldIdLst>
    <p:sldId id="285" r:id="rId6"/>
    <p:sldId id="286" r:id="rId7"/>
    <p:sldId id="256" r:id="rId8"/>
    <p:sldId id="258" r:id="rId9"/>
    <p:sldId id="257" r:id="rId10"/>
    <p:sldId id="268" r:id="rId11"/>
    <p:sldId id="269" r:id="rId12"/>
    <p:sldId id="272" r:id="rId13"/>
    <p:sldId id="259" r:id="rId14"/>
    <p:sldId id="260" r:id="rId15"/>
    <p:sldId id="261" r:id="rId16"/>
    <p:sldId id="262" r:id="rId17"/>
    <p:sldId id="276" r:id="rId18"/>
    <p:sldId id="263" r:id="rId19"/>
    <p:sldId id="266" r:id="rId20"/>
    <p:sldId id="270" r:id="rId21"/>
    <p:sldId id="271" r:id="rId22"/>
    <p:sldId id="265" r:id="rId23"/>
    <p:sldId id="278" r:id="rId24"/>
    <p:sldId id="267" r:id="rId25"/>
    <p:sldId id="279" r:id="rId26"/>
    <p:sldId id="291" r:id="rId27"/>
    <p:sldId id="290" r:id="rId28"/>
    <p:sldId id="280" r:id="rId29"/>
    <p:sldId id="281" r:id="rId30"/>
    <p:sldId id="282" r:id="rId31"/>
    <p:sldId id="284" r:id="rId32"/>
    <p:sldId id="289" r:id="rId33"/>
    <p:sldId id="292" r:id="rId34"/>
    <p:sldId id="287" r:id="rId35"/>
    <p:sldId id="288" r:id="rId36"/>
  </p:sldIdLst>
  <p:sldSz cx="9144000" cy="6858000" type="screen4x3"/>
  <p:notesSz cx="9313863" cy="6858000"/>
  <p:embeddedFontLst>
    <p:embeddedFont>
      <p:font typeface="Chinacat" panose="020B0604020202020204"/>
      <p:regular r:id="rId39"/>
    </p:embeddedFont>
    <p:embeddedFont>
      <p:font typeface="Corbel" panose="020B0503020204020204" pitchFamily="34" charset="0"/>
      <p:regular r:id="rId40"/>
      <p:bold r:id="rId41"/>
      <p:italic r:id="rId42"/>
      <p:boldItalic r:id="rId43"/>
    </p:embeddedFont>
    <p:embeddedFont>
      <p:font typeface="Miss Smarty Pants" panose="020B0604020202020204" charset="0"/>
      <p:regular r:id="rId44"/>
    </p:embeddedFont>
    <p:embeddedFont>
      <p:font typeface="BOSSHOLE" panose="020B0604020202020204" charset="0"/>
      <p:regular r:id="rId45"/>
    </p:embeddedFont>
    <p:embeddedFont>
      <p:font typeface="Century Gothic" panose="020B0502020202020204" pitchFamily="34" charset="0"/>
      <p:regular r:id="rId46"/>
      <p:bold r:id="rId47"/>
      <p:italic r:id="rId48"/>
      <p:boldItalic r:id="rId49"/>
    </p:embeddedFont>
    <p:embeddedFont>
      <p:font typeface="Gill Sans MT" panose="020B0502020104020203" pitchFamily="34" charset="0"/>
      <p:regular r:id="rId50"/>
      <p:bold r:id="rId51"/>
      <p:italic r:id="rId52"/>
      <p:boldItalic r:id="rId53"/>
    </p:embeddedFont>
    <p:embeddedFont>
      <p:font typeface="Mufferaw" panose="020B0604020202020204" charset="0"/>
      <p:regular r:id="rId54"/>
    </p:embeddedFont>
    <p:embeddedFont>
      <p:font typeface="German Beauty" panose="020B0604020202020204" charset="0"/>
      <p:regular r:id="rId55"/>
    </p:embeddedFont>
    <p:embeddedFont>
      <p:font typeface="RobinGraffitiFilledin" panose="020B0604020202020204" charset="0"/>
      <p:regular r:id="rId56"/>
    </p:embeddedFont>
    <p:embeddedFont>
      <p:font typeface="Calibri" panose="020F0502020204030204" pitchFamily="34" charset="0"/>
      <p:regular r:id="rId57"/>
      <p:bold r:id="rId58"/>
      <p:italic r:id="rId59"/>
      <p:boldItalic r:id="rId60"/>
    </p:embeddedFont>
    <p:embeddedFont>
      <p:font typeface="Hiccups" panose="020B0604020202020204" charset="0"/>
      <p:regular r:id="rId61"/>
    </p:embeddedFont>
    <p:embeddedFont>
      <p:font typeface="Kristen ITC" panose="03050502040202030202" pitchFamily="66" charset="0"/>
      <p:regular r:id="rId62"/>
    </p:embeddedFont>
    <p:embeddedFont>
      <p:font typeface="Times" panose="02020603050405020304" pitchFamily="18" charset="0"/>
      <p:regular r:id="rId63"/>
      <p:bold r:id="rId64"/>
      <p:italic r:id="rId65"/>
      <p:boldItalic r:id="rId6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CC0079"/>
    <a:srgbClr val="FFCC99"/>
    <a:srgbClr val="FF9966"/>
    <a:srgbClr val="11BF47"/>
    <a:srgbClr val="00FF99"/>
    <a:srgbClr val="99CC00"/>
    <a:srgbClr val="03614B"/>
    <a:srgbClr val="067C4F"/>
    <a:srgbClr val="0246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280" autoAdjust="0"/>
  </p:normalViewPr>
  <p:slideViewPr>
    <p:cSldViewPr>
      <p:cViewPr varScale="1">
        <p:scale>
          <a:sx n="85" d="100"/>
          <a:sy n="85" d="100"/>
        </p:scale>
        <p:origin x="738"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3" d="100"/>
          <a:sy n="73" d="100"/>
        </p:scale>
        <p:origin x="195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63" Type="http://schemas.openxmlformats.org/officeDocument/2006/relationships/font" Target="fonts/font25.fntdata"/><Relationship Id="rId68"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66" Type="http://schemas.openxmlformats.org/officeDocument/2006/relationships/font" Target="fonts/font28.fntdata"/><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11.fntdata"/><Relationship Id="rId57" Type="http://schemas.openxmlformats.org/officeDocument/2006/relationships/font" Target="fonts/font19.fntdata"/><Relationship Id="rId61" Type="http://schemas.openxmlformats.org/officeDocument/2006/relationships/font" Target="fonts/font23.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font" Target="fonts/font22.fntdata"/><Relationship Id="rId65" Type="http://schemas.openxmlformats.org/officeDocument/2006/relationships/font" Target="fonts/font27.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4" Type="http://schemas.openxmlformats.org/officeDocument/2006/relationships/font" Target="fonts/font26.fntdata"/><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font" Target="fonts/font13.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46" Type="http://schemas.openxmlformats.org/officeDocument/2006/relationships/font" Target="fonts/font8.fntdata"/><Relationship Id="rId59" Type="http://schemas.openxmlformats.org/officeDocument/2006/relationships/font" Target="fonts/font21.fntdata"/><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font" Target="fonts/font24.fntdata"/><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4036007"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275701" y="2"/>
            <a:ext cx="4036007" cy="344091"/>
          </a:xfrm>
          <a:prstGeom prst="rect">
            <a:avLst/>
          </a:prstGeom>
        </p:spPr>
        <p:txBody>
          <a:bodyPr vert="horz" lIns="91440" tIns="45720" rIns="91440" bIns="45720" rtlCol="0"/>
          <a:lstStyle>
            <a:lvl1pPr algn="r">
              <a:defRPr sz="1200"/>
            </a:lvl1pPr>
          </a:lstStyle>
          <a:p>
            <a:fld id="{1376DC9E-0649-4FF9-A4BD-E72BFCA7A0D1}" type="datetimeFigureOut">
              <a:rPr lang="en-US" smtClean="0"/>
              <a:t>9/30/2016</a:t>
            </a:fld>
            <a:endParaRPr lang="en-US"/>
          </a:p>
        </p:txBody>
      </p:sp>
      <p:sp>
        <p:nvSpPr>
          <p:cNvPr id="4" name="Footer Placeholder 3"/>
          <p:cNvSpPr>
            <a:spLocks noGrp="1"/>
          </p:cNvSpPr>
          <p:nvPr>
            <p:ph type="ftr" sz="quarter" idx="2"/>
          </p:nvPr>
        </p:nvSpPr>
        <p:spPr>
          <a:xfrm>
            <a:off x="0" y="6513910"/>
            <a:ext cx="4036007" cy="34409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275701" y="6513910"/>
            <a:ext cx="4036007" cy="344090"/>
          </a:xfrm>
          <a:prstGeom prst="rect">
            <a:avLst/>
          </a:prstGeom>
        </p:spPr>
        <p:txBody>
          <a:bodyPr vert="horz" lIns="91440" tIns="45720" rIns="91440" bIns="45720" rtlCol="0" anchor="b"/>
          <a:lstStyle>
            <a:lvl1pPr algn="r">
              <a:defRPr sz="1200"/>
            </a:lvl1pPr>
          </a:lstStyle>
          <a:p>
            <a:fld id="{B8CA7399-6803-45C6-ACD7-071EF3C8B304}" type="slidenum">
              <a:rPr lang="en-US" smtClean="0"/>
              <a:t>‹#›</a:t>
            </a:fld>
            <a:endParaRPr lang="en-US"/>
          </a:p>
        </p:txBody>
      </p:sp>
    </p:spTree>
    <p:extLst>
      <p:ext uri="{BB962C8B-B14F-4D97-AF65-F5344CB8AC3E}">
        <p14:creationId xmlns:p14="http://schemas.microsoft.com/office/powerpoint/2010/main" val="29018355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6007"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275701" y="0"/>
            <a:ext cx="4036007" cy="342900"/>
          </a:xfrm>
          <a:prstGeom prst="rect">
            <a:avLst/>
          </a:prstGeom>
        </p:spPr>
        <p:txBody>
          <a:bodyPr vert="horz" lIns="91440" tIns="45720" rIns="91440" bIns="45720" rtlCol="0"/>
          <a:lstStyle>
            <a:lvl1pPr algn="r">
              <a:defRPr sz="1200"/>
            </a:lvl1pPr>
          </a:lstStyle>
          <a:p>
            <a:fld id="{D327EFA1-7FEA-4673-A63C-197A39D78C74}" type="datetimeFigureOut">
              <a:rPr lang="en-US" smtClean="0"/>
              <a:t>9/30/2016</a:t>
            </a:fld>
            <a:endParaRPr lang="en-US"/>
          </a:p>
        </p:txBody>
      </p:sp>
      <p:sp>
        <p:nvSpPr>
          <p:cNvPr id="4" name="Slide Image Placeholder 3"/>
          <p:cNvSpPr>
            <a:spLocks noGrp="1" noRot="1" noChangeAspect="1"/>
          </p:cNvSpPr>
          <p:nvPr>
            <p:ph type="sldImg" idx="2"/>
          </p:nvPr>
        </p:nvSpPr>
        <p:spPr>
          <a:xfrm>
            <a:off x="2941638" y="514350"/>
            <a:ext cx="3430587"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31387" y="3257550"/>
            <a:ext cx="745109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4036007"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275701" y="6513910"/>
            <a:ext cx="4036007" cy="342900"/>
          </a:xfrm>
          <a:prstGeom prst="rect">
            <a:avLst/>
          </a:prstGeom>
        </p:spPr>
        <p:txBody>
          <a:bodyPr vert="horz" lIns="91440" tIns="45720" rIns="91440" bIns="45720" rtlCol="0" anchor="b"/>
          <a:lstStyle>
            <a:lvl1pPr algn="r">
              <a:defRPr sz="1200"/>
            </a:lvl1pPr>
          </a:lstStyle>
          <a:p>
            <a:fld id="{1A251A7A-F909-4DE8-B3B1-BF8F891EFDDE}" type="slidenum">
              <a:rPr lang="en-US" smtClean="0"/>
              <a:t>‹#›</a:t>
            </a:fld>
            <a:endParaRPr lang="en-US"/>
          </a:p>
        </p:txBody>
      </p:sp>
    </p:spTree>
    <p:extLst>
      <p:ext uri="{BB962C8B-B14F-4D97-AF65-F5344CB8AC3E}">
        <p14:creationId xmlns:p14="http://schemas.microsoft.com/office/powerpoint/2010/main" val="3143997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1588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5271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48974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396319" y="802299"/>
            <a:ext cx="5618515" cy="2541431"/>
          </a:xfrm>
        </p:spPr>
        <p:txBody>
          <a:bodyPr bIns="0" anchor="b">
            <a:normAutofit/>
          </a:bodyPr>
          <a:lstStyle>
            <a:lvl1pPr algn="l">
              <a:defRPr sz="5400"/>
            </a:lvl1pPr>
          </a:lstStyle>
          <a:p>
            <a:r>
              <a:rPr lang="en-US"/>
              <a:t>Click to edit Master title style</a:t>
            </a:r>
            <a:endParaRPr lang="en-US" dirty="0"/>
          </a:p>
        </p:txBody>
      </p:sp>
      <p:sp>
        <p:nvSpPr>
          <p:cNvPr id="3" name="Subtitle 2"/>
          <p:cNvSpPr>
            <a:spLocks noGrp="1"/>
          </p:cNvSpPr>
          <p:nvPr>
            <p:ph type="subTitle" idx="1"/>
          </p:nvPr>
        </p:nvSpPr>
        <p:spPr>
          <a:xfrm>
            <a:off x="2396319" y="3531205"/>
            <a:ext cx="5618515"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a:xfrm>
            <a:off x="2396319" y="329308"/>
            <a:ext cx="3086292" cy="309201"/>
          </a:xfrm>
        </p:spPr>
        <p:txBody>
          <a:bodyPr/>
          <a:lstStyle/>
          <a:p>
            <a:endParaRPr lang="en-US"/>
          </a:p>
        </p:txBody>
      </p:sp>
      <p:sp>
        <p:nvSpPr>
          <p:cNvPr id="6" name="Slide Number Placeholder 5"/>
          <p:cNvSpPr>
            <a:spLocks noGrp="1"/>
          </p:cNvSpPr>
          <p:nvPr>
            <p:ph type="sldNum" sz="quarter" idx="12"/>
          </p:nvPr>
        </p:nvSpPr>
        <p:spPr>
          <a:xfrm>
            <a:off x="1434703" y="798973"/>
            <a:ext cx="802005" cy="503578"/>
          </a:xfrm>
        </p:spPr>
        <p:txBody>
          <a:bodyPr/>
          <a:lstStyle/>
          <a:p>
            <a:fld id="{6DE95845-E431-48FE-A79F-F9B4A321D07D}" type="slidenum">
              <a:rPr lang="en-US" smtClean="0"/>
              <a:t>‹#›</a:t>
            </a:fld>
            <a:endParaRPr lang="en-US"/>
          </a:p>
        </p:txBody>
      </p:sp>
      <p:cxnSp>
        <p:nvCxnSpPr>
          <p:cNvPr id="15" name="Straight Connector 14"/>
          <p:cNvCxnSpPr/>
          <p:nvPr/>
        </p:nvCxnSpPr>
        <p:spPr>
          <a:xfrm>
            <a:off x="2396319" y="3528542"/>
            <a:ext cx="561851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833117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726881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491" y="1756130"/>
            <a:ext cx="5617002" cy="1887950"/>
          </a:xfrm>
        </p:spPr>
        <p:txBody>
          <a:bodyPr anchor="b">
            <a:normAutofit/>
          </a:bodyPr>
          <a:lstStyle>
            <a:lvl1pPr algn="l">
              <a:defRPr sz="3200"/>
            </a:lvl1pPr>
          </a:lstStyle>
          <a:p>
            <a:r>
              <a:rPr lang="en-US"/>
              <a:t>Click to edit Master title style</a:t>
            </a:r>
            <a:endParaRPr lang="en-US" dirty="0"/>
          </a:p>
        </p:txBody>
      </p:sp>
      <p:sp>
        <p:nvSpPr>
          <p:cNvPr id="3" name="Text Placeholder 2"/>
          <p:cNvSpPr>
            <a:spLocks noGrp="1"/>
          </p:cNvSpPr>
          <p:nvPr>
            <p:ph type="body" idx="1"/>
          </p:nvPr>
        </p:nvSpPr>
        <p:spPr>
          <a:xfrm>
            <a:off x="1443492" y="3806196"/>
            <a:ext cx="5617002"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cxnSp>
        <p:nvCxnSpPr>
          <p:cNvPr id="15" name="Straight Connector 14"/>
          <p:cNvCxnSpPr/>
          <p:nvPr/>
        </p:nvCxnSpPr>
        <p:spPr>
          <a:xfrm>
            <a:off x="1443491" y="3804985"/>
            <a:ext cx="561700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0852474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3491" y="804890"/>
            <a:ext cx="6571343"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3490" y="2013936"/>
            <a:ext cx="3125871" cy="34375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89182" y="2013936"/>
            <a:ext cx="3125652" cy="34375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0497951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36" name="Straight Connector 35"/>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164"/>
            <a:ext cx="6571344"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3491" y="2019550"/>
            <a:ext cx="3125766"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1443491" y="2824270"/>
            <a:ext cx="3125766"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89182" y="2023004"/>
            <a:ext cx="3125652"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889182" y="2821491"/>
            <a:ext cx="31256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7B33EE5-436F-42D4-BBAA-C30C562A749F}" type="datetimeFigureOut">
              <a:rPr lang="en-US" smtClean="0"/>
              <a:t>9/30/2016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4406532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2" name="Straight Connector 31"/>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B33EE5-436F-42D4-BBAA-C30C562A749F}" type="datetimeFigureOut">
              <a:rPr lang="en-US" smtClean="0"/>
              <a:t>9/30/2016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9764776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B33EE5-436F-42D4-BBAA-C30C562A749F}" type="datetimeFigureOut">
              <a:rPr lang="en-US" smtClean="0"/>
              <a:t>9/30/2016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8152029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39042" y="798973"/>
            <a:ext cx="2425950"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39042"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cxnSp>
        <p:nvCxnSpPr>
          <p:cNvPr id="17" name="Straight Connector 16"/>
          <p:cNvCxnSpPr/>
          <p:nvPr/>
        </p:nvCxnSpPr>
        <p:spPr>
          <a:xfrm>
            <a:off x="1441748" y="3205491"/>
            <a:ext cx="242327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5697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83187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3" name="Group 12"/>
          <p:cNvGrpSpPr/>
          <p:nvPr/>
        </p:nvGrpSpPr>
        <p:grpSpPr>
          <a:xfrm>
            <a:off x="4996501" y="482171"/>
            <a:ext cx="3511387" cy="5149101"/>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44148" y="1129513"/>
            <a:ext cx="3244935"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443492" y="3145992"/>
            <a:ext cx="3240286"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1436664" y="5469857"/>
            <a:ext cx="3252420" cy="320123"/>
          </a:xfrm>
        </p:spPr>
        <p:txBody>
          <a:bodyPr/>
          <a:lstStyle>
            <a:lvl1pPr algn="l">
              <a:defRPr/>
            </a:lvl1p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a:xfrm>
            <a:off x="1437530" y="318641"/>
            <a:ext cx="3251553" cy="320931"/>
          </a:xfrm>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cxnSp>
        <p:nvCxnSpPr>
          <p:cNvPr id="31" name="Straight Connector 30"/>
          <p:cNvCxnSpPr/>
          <p:nvPr/>
        </p:nvCxnSpPr>
        <p:spPr>
          <a:xfrm>
            <a:off x="1441281" y="3143605"/>
            <a:ext cx="324201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718658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0241460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798974"/>
            <a:ext cx="1103027"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3491" y="798974"/>
            <a:ext cx="5301095"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cxnSp>
        <p:nvCxnSpPr>
          <p:cNvPr id="15" name="Straight Connector 14"/>
          <p:cNvCxnSpPr/>
          <p:nvPr/>
        </p:nvCxnSpPr>
        <p:spPr>
          <a:xfrm>
            <a:off x="6918028" y="798974"/>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988521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DE95845-E431-48FE-A79F-F9B4A321D07D}" type="slidenum">
              <a:rPr lang="en-US" smtClean="0"/>
              <a:t>‹#›</a:t>
            </a:fld>
            <a:endParaRPr lang="en-US"/>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0671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10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7727181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86162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32296528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7B33EE5-436F-42D4-BBAA-C30C562A749F}" type="datetimeFigureOut">
              <a:rPr lang="en-US" smtClean="0"/>
              <a:t>9/30/2016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4095090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B33EE5-436F-42D4-BBAA-C30C562A749F}" type="datetimeFigureOut">
              <a:rPr lang="en-US" smtClean="0"/>
              <a:t>9/30/2016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2191448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B33EE5-436F-42D4-BBAA-C30C562A749F}" type="datetimeFigureOut">
              <a:rPr lang="en-US" smtClean="0"/>
              <a:t>9/30/2016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832686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14926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41150928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39756059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546268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35603501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19314" y="596019"/>
            <a:ext cx="7510506" cy="3213982"/>
          </a:xfrm>
        </p:spPr>
        <p:txBody>
          <a:bodyPr anchor="b">
            <a:normAutofit/>
          </a:bodyPr>
          <a:lstStyle>
            <a:lvl1pPr algn="ctr">
              <a:defRPr sz="40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819314" y="3886200"/>
            <a:ext cx="7510506" cy="2219108"/>
          </a:xfrm>
        </p:spPr>
        <p:txBody>
          <a:bodyPr anchor="t">
            <a:normAutofit/>
          </a:bodyPr>
          <a:lstStyle>
            <a:lvl1pPr marL="0" indent="0" algn="ctr">
              <a:buNone/>
              <a:defRPr sz="1800">
                <a:gradFill flip="none" rotWithShape="1">
                  <a:gsLst>
                    <a:gs pos="0">
                      <a:schemeClr val="tx1"/>
                    </a:gs>
                    <a:gs pos="100000">
                      <a:schemeClr val="tx1">
                        <a:lumMod val="75000"/>
                      </a:schemeClr>
                    </a:gs>
                  </a:gsLst>
                  <a:lin ang="0" scaled="1"/>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7138297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2085732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9314" y="3270698"/>
            <a:ext cx="7510506" cy="1823305"/>
          </a:xfrm>
        </p:spPr>
        <p:txBody>
          <a:bodyPr anchor="b">
            <a:normAutofit/>
          </a:bodyPr>
          <a:lstStyle>
            <a:lvl1pPr algn="r">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819314" y="5103810"/>
            <a:ext cx="7510506" cy="998250"/>
          </a:xfrm>
        </p:spPr>
        <p:txBody>
          <a:bodyPr anchor="t">
            <a:normAutofit/>
          </a:bodyPr>
          <a:lstStyle>
            <a:lvl1pPr marL="0" indent="0" algn="r">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355090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18347" y="2060898"/>
            <a:ext cx="3685073" cy="4031331"/>
          </a:xfrm>
        </p:spPr>
        <p:txBody>
          <a:bodyPr>
            <a:normAutofit/>
          </a:bodyPr>
          <a:lstStyle>
            <a:lvl1pPr>
              <a:defRPr sz="1600"/>
            </a:lvl1pPr>
            <a:lvl2pPr>
              <a:defRPr sz="14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0580" y="2060898"/>
            <a:ext cx="3689239" cy="4031330"/>
          </a:xfrm>
        </p:spPr>
        <p:txBody>
          <a:bodyPr>
            <a:normAutofit/>
          </a:bodyPr>
          <a:lstStyle>
            <a:lvl1pPr>
              <a:defRPr sz="1600"/>
            </a:lvl1pPr>
            <a:lvl2pPr>
              <a:defRPr sz="14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9441372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6306" y="2060898"/>
            <a:ext cx="3397113" cy="733596"/>
          </a:xfrm>
        </p:spPr>
        <p:txBody>
          <a:bodyPr anchor="b">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18347" y="2786027"/>
            <a:ext cx="3685073" cy="3316033"/>
          </a:xfrm>
        </p:spPr>
        <p:txBody>
          <a:bodyPr anchor="t">
            <a:normAutofit/>
          </a:bodyPr>
          <a:lstStyle>
            <a:lvl1pPr>
              <a:defRPr sz="1600"/>
            </a:lvl1pPr>
            <a:lvl2pPr>
              <a:defRPr sz="14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10150" y="2060898"/>
            <a:ext cx="3419670" cy="725129"/>
          </a:xfrm>
        </p:spPr>
        <p:txBody>
          <a:bodyPr anchor="b">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65" y="2786027"/>
            <a:ext cx="3701520" cy="3316033"/>
          </a:xfrm>
        </p:spPr>
        <p:txBody>
          <a:bodyPr anchor="t">
            <a:normAutofit/>
          </a:bodyPr>
          <a:lstStyle>
            <a:lvl1pPr>
              <a:defRPr sz="1600"/>
            </a:lvl1pPr>
            <a:lvl2pPr>
              <a:defRPr sz="14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7B33EE5-436F-42D4-BBAA-C30C562A749F}" type="datetimeFigureOut">
              <a:rPr lang="en-US" smtClean="0"/>
              <a:t>9/30/2016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6823076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B33EE5-436F-42D4-BBAA-C30C562A749F}" type="datetimeFigureOut">
              <a:rPr lang="en-US" smtClean="0"/>
              <a:t>9/30/2016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378585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92281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B33EE5-436F-42D4-BBAA-C30C562A749F}" type="datetimeFigureOut">
              <a:rPr lang="en-US" smtClean="0"/>
              <a:t>9/30/2016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1303715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8347" y="1754928"/>
            <a:ext cx="2729523" cy="1371600"/>
          </a:xfrm>
        </p:spPr>
        <p:txBody>
          <a:bodyPr anchor="b">
            <a:normAutofit/>
          </a:bodyPr>
          <a:lstStyle>
            <a:lvl1pPr algn="l">
              <a:defRPr sz="2200" b="0"/>
            </a:lvl1pPr>
          </a:lstStyle>
          <a:p>
            <a:r>
              <a:rPr lang="en-US"/>
              <a:t>Click to edit Master title style</a:t>
            </a:r>
            <a:endParaRPr lang="en-US" dirty="0"/>
          </a:p>
        </p:txBody>
      </p:sp>
      <p:sp>
        <p:nvSpPr>
          <p:cNvPr id="3" name="Content Placeholder 2"/>
          <p:cNvSpPr>
            <a:spLocks noGrp="1"/>
          </p:cNvSpPr>
          <p:nvPr>
            <p:ph idx="1"/>
          </p:nvPr>
        </p:nvSpPr>
        <p:spPr>
          <a:xfrm>
            <a:off x="3828856" y="596018"/>
            <a:ext cx="4500964" cy="5506041"/>
          </a:xfrm>
        </p:spPr>
        <p:txBody>
          <a:bodyPr anchor="ctr">
            <a:normAutofit/>
          </a:bodyPr>
          <a:lstStyle>
            <a:lvl1pPr>
              <a:defRPr sz="1800"/>
            </a:lvl1pPr>
            <a:lvl2pPr>
              <a:defRPr sz="1600"/>
            </a:lvl2pPr>
            <a:lvl3pPr>
              <a:defRPr sz="1400"/>
            </a:lvl3pPr>
            <a:lvl4pPr>
              <a:defRPr sz="1200"/>
            </a:lvl4pPr>
            <a:lvl5pPr>
              <a:defRPr sz="1100"/>
            </a:lvl5pPr>
            <a:lvl6pPr>
              <a:defRPr sz="1100"/>
            </a:lvl6pPr>
            <a:lvl7pPr>
              <a:defRPr sz="1100"/>
            </a:lvl7pPr>
            <a:lvl8pPr>
              <a:defRPr sz="1100"/>
            </a:lvl8pPr>
            <a:lvl9pPr>
              <a:defRPr sz="1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18347" y="3126528"/>
            <a:ext cx="2729523"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5576429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8347" y="1898269"/>
            <a:ext cx="4423803" cy="1371600"/>
          </a:xfrm>
        </p:spPr>
        <p:txBody>
          <a:bodyPr anchor="b">
            <a:normAutofit/>
          </a:bodyPr>
          <a:lstStyle>
            <a:lvl1pPr algn="l">
              <a:defRPr sz="24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515442" y="-18288"/>
            <a:ext cx="2500062"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817318" y="3269869"/>
            <a:ext cx="4423803"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523649" y="6181344"/>
            <a:ext cx="718502" cy="365125"/>
          </a:xfrm>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a:xfrm>
            <a:off x="818348" y="6181344"/>
            <a:ext cx="3705300" cy="365125"/>
          </a:xfrm>
        </p:spPr>
        <p:txBody>
          <a:bodyPr/>
          <a:lstStyle/>
          <a:p>
            <a:endParaRPr lang="en-US"/>
          </a:p>
        </p:txBody>
      </p:sp>
      <p:sp>
        <p:nvSpPr>
          <p:cNvPr id="7" name="Slide Number Placeholder 6"/>
          <p:cNvSpPr>
            <a:spLocks noGrp="1"/>
          </p:cNvSpPr>
          <p:nvPr>
            <p:ph type="sldNum" sz="quarter" idx="12"/>
          </p:nvPr>
        </p:nvSpPr>
        <p:spPr>
          <a:xfrm>
            <a:off x="8024262" y="6181344"/>
            <a:ext cx="305186" cy="329250"/>
          </a:xfrm>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60538841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677" y="4377485"/>
            <a:ext cx="7413007" cy="907505"/>
          </a:xfrm>
        </p:spPr>
        <p:txBody>
          <a:bodyPr anchor="b">
            <a:normAutofit/>
          </a:bodyPr>
          <a:lstStyle>
            <a:lvl1pPr algn="l">
              <a:defRPr sz="2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7678" y="996188"/>
            <a:ext cx="7301427" cy="298112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917677" y="5284990"/>
            <a:ext cx="7413007" cy="81707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a:xfrm>
            <a:off x="917678" y="6181344"/>
            <a:ext cx="5337278" cy="365125"/>
          </a:xfrm>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5189780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18347" y="596018"/>
            <a:ext cx="7511474" cy="3137782"/>
          </a:xfrm>
        </p:spPr>
        <p:txBody>
          <a:bodyPr anchor="ctr">
            <a:normAutofit/>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818347" y="4343400"/>
            <a:ext cx="7511474" cy="1758660"/>
          </a:xfrm>
        </p:spPr>
        <p:txBody>
          <a:bodyPr anchor="ctr">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00595433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583818" y="860276"/>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7888822" y="29859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084942" y="596018"/>
            <a:ext cx="6974115" cy="3044079"/>
          </a:xfrm>
        </p:spPr>
        <p:txBody>
          <a:bodyPr anchor="ctr">
            <a:normAutofit/>
          </a:bodyPr>
          <a:lstStyle>
            <a:lvl1pPr algn="l">
              <a:defRPr sz="28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256436" y="3650606"/>
            <a:ext cx="6631128" cy="381000"/>
          </a:xfrm>
        </p:spPr>
        <p:txBody>
          <a:bodyPr anchor="ctr">
            <a:normAutofit/>
          </a:bodyPr>
          <a:lstStyle>
            <a:lvl1pPr marL="0" indent="0">
              <a:buFontTx/>
              <a:buNone/>
              <a:defRPr sz="14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818347" y="4641206"/>
            <a:ext cx="7511473" cy="1447800"/>
          </a:xfrm>
        </p:spPr>
        <p:txBody>
          <a:bodyPr anchor="ctr">
            <a:normAutofit/>
          </a:bodyPr>
          <a:lstStyle>
            <a:lvl1pPr marL="0" indent="0" algn="l">
              <a:buNone/>
              <a:defRPr sz="1800">
                <a:gradFill flip="none" rotWithShape="1">
                  <a:gsLst>
                    <a:gs pos="0">
                      <a:schemeClr val="tx1"/>
                    </a:gs>
                    <a:gs pos="100000">
                      <a:schemeClr val="tx1">
                        <a:lumMod val="75000"/>
                      </a:schemeClr>
                    </a:gs>
                  </a:gsLst>
                  <a:lin ang="0" scaled="1"/>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0111944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18347" y="3603566"/>
            <a:ext cx="7512338" cy="1468800"/>
          </a:xfrm>
        </p:spPr>
        <p:txBody>
          <a:bodyPr anchor="b">
            <a:normAutofit/>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821015" y="5072366"/>
            <a:ext cx="7512339" cy="1029694"/>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33158696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extBox 12"/>
          <p:cNvSpPr txBox="1"/>
          <p:nvPr/>
        </p:nvSpPr>
        <p:spPr>
          <a:xfrm>
            <a:off x="583818" y="75385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6" name="TextBox 15"/>
          <p:cNvSpPr txBox="1"/>
          <p:nvPr/>
        </p:nvSpPr>
        <p:spPr>
          <a:xfrm>
            <a:off x="7887556" y="2879498"/>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084942" y="596018"/>
            <a:ext cx="6974115" cy="2844369"/>
          </a:xfrm>
        </p:spPr>
        <p:txBody>
          <a:bodyPr anchor="ctr">
            <a:normAutofit/>
          </a:bodyPr>
          <a:lstStyle>
            <a:lvl1pPr algn="l">
              <a:defRPr sz="28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818347" y="3886200"/>
            <a:ext cx="7512338" cy="1053662"/>
          </a:xfrm>
        </p:spPr>
        <p:txBody>
          <a:bodyPr vert="horz" lIns="91440" tIns="45720" rIns="91440" bIns="45720" rtlCol="0" anchor="b">
            <a:normAutofit/>
          </a:bodyPr>
          <a:lstStyle>
            <a:lvl1pPr>
              <a:buNone/>
              <a:defRPr lang="en-US" sz="2000" b="0" cap="all" dirty="0">
                <a:ln w="3175" cmpd="sng">
                  <a:noFill/>
                </a:ln>
                <a:gradFill flip="none" rotWithShape="1">
                  <a:gsLst>
                    <a:gs pos="0">
                      <a:schemeClr val="tx1"/>
                    </a:gs>
                    <a:gs pos="100000">
                      <a:schemeClr val="tx1">
                        <a:lumMod val="75000"/>
                      </a:schemeClr>
                    </a:gs>
                  </a:gsLst>
                  <a:lin ang="0" scaled="1"/>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818347" y="4939862"/>
            <a:ext cx="7512338" cy="1162198"/>
          </a:xfrm>
        </p:spPr>
        <p:txBody>
          <a:bodyPr anchor="t">
            <a:normAutofit/>
          </a:bodyPr>
          <a:lstStyle>
            <a:lvl1pPr marL="0" indent="0" algn="l">
              <a:buNone/>
              <a:defRPr sz="1600">
                <a:gradFill flip="none" rotWithShape="1">
                  <a:gsLst>
                    <a:gs pos="0">
                      <a:schemeClr val="tx1"/>
                    </a:gs>
                    <a:gs pos="100000">
                      <a:schemeClr val="tx1">
                        <a:lumMod val="75000"/>
                      </a:schemeClr>
                    </a:gs>
                  </a:gsLst>
                  <a:lin ang="5400000" scaled="0"/>
                  <a:tileRect/>
                </a:gra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3469895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818346" y="596018"/>
            <a:ext cx="7511473" cy="2756783"/>
          </a:xfrm>
        </p:spPr>
        <p:txBody>
          <a:bodyPr vert="horz" lIns="91440" tIns="45720" rIns="91440" bIns="45720" rtlCol="0" anchor="ctr">
            <a:normAutofit/>
          </a:bodyPr>
          <a:lstStyle>
            <a:lvl1pPr>
              <a:defRPr lang="en-US" sz="2800"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818346" y="3682941"/>
            <a:ext cx="7511473" cy="1049283"/>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818347" y="4732224"/>
            <a:ext cx="7511472" cy="1369836"/>
          </a:xfrm>
        </p:spPr>
        <p:txBody>
          <a:bodyPr anchor="t">
            <a:normAutofit/>
          </a:bodyPr>
          <a:lstStyle>
            <a:lvl1pPr marL="0" indent="0" algn="l">
              <a:buNone/>
              <a:defRPr sz="1600">
                <a:gradFill flip="none" rotWithShape="1">
                  <a:gsLst>
                    <a:gs pos="0">
                      <a:schemeClr val="tx1"/>
                    </a:gs>
                    <a:gs pos="100000">
                      <a:schemeClr val="tx1">
                        <a:lumMod val="75000"/>
                      </a:schemeClr>
                    </a:gs>
                  </a:gsLst>
                  <a:lin ang="5400000" scaled="0"/>
                  <a:tileRect/>
                </a:gra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45469093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818347" y="596018"/>
            <a:ext cx="7511473" cy="131248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3257224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27267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1708" y="596018"/>
            <a:ext cx="1778112" cy="550604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18347" y="596018"/>
            <a:ext cx="5624137" cy="5506042"/>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33315972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5132" y="2059012"/>
            <a:ext cx="9146751"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74319" y="2166365"/>
            <a:ext cx="8603674" cy="1739347"/>
          </a:xfrm>
        </p:spPr>
        <p:txBody>
          <a:bodyPr tIns="45720" bIns="45720" anchor="ctr">
            <a:normAutofit/>
          </a:bodyPr>
          <a:lstStyle>
            <a:lvl1pPr algn="ctr">
              <a:lnSpc>
                <a:spcPct val="80000"/>
              </a:lnSpc>
              <a:defRPr sz="6000" spc="0" baseline="0"/>
            </a:lvl1pPr>
          </a:lstStyle>
          <a:p>
            <a:r>
              <a:rPr lang="en-US" smtClean="0"/>
              <a:t>Click to edit Master title style</a:t>
            </a:r>
            <a:endParaRPr lang="en-US" dirty="0"/>
          </a:p>
        </p:txBody>
      </p:sp>
      <p:sp>
        <p:nvSpPr>
          <p:cNvPr id="3" name="Subtitle 2"/>
          <p:cNvSpPr>
            <a:spLocks noGrp="1"/>
          </p:cNvSpPr>
          <p:nvPr>
            <p:ph type="subTitle" idx="1"/>
          </p:nvPr>
        </p:nvSpPr>
        <p:spPr>
          <a:xfrm>
            <a:off x="1143000" y="3970315"/>
            <a:ext cx="6858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5497833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86188765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5132" y="2059012"/>
            <a:ext cx="9146751"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24893" y="2208879"/>
            <a:ext cx="7886700" cy="1676400"/>
          </a:xfrm>
        </p:spPr>
        <p:txBody>
          <a:bodyPr anchor="ctr">
            <a:noAutofit/>
          </a:bodyPr>
          <a:lstStyle>
            <a:lvl1pPr algn="ctr">
              <a:lnSpc>
                <a:spcPct val="80000"/>
              </a:lnSpc>
              <a:defRPr sz="6000" b="0" spc="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24893" y="3984400"/>
            <a:ext cx="78867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6DE95845-E431-48FE-A79F-F9B4A321D07D}" type="slidenum">
              <a:rPr lang="en-US" smtClean="0"/>
              <a:t>‹#›</a:t>
            </a:fld>
            <a:endParaRPr lang="en-US"/>
          </a:p>
        </p:txBody>
      </p:sp>
    </p:spTree>
    <p:extLst>
      <p:ext uri="{BB962C8B-B14F-4D97-AF65-F5344CB8AC3E}">
        <p14:creationId xmlns:p14="http://schemas.microsoft.com/office/powerpoint/2010/main" val="132679751"/>
      </p:ext>
    </p:extLst>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797" y="2011680"/>
            <a:ext cx="365760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00600" y="2011680"/>
            <a:ext cx="365760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4455807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5800" y="1913470"/>
            <a:ext cx="3657600" cy="743094"/>
          </a:xfrm>
        </p:spPr>
        <p:txBody>
          <a:bodyPr anchor="ctr">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5800" y="2656566"/>
            <a:ext cx="365760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00428" y="1913470"/>
            <a:ext cx="3657600" cy="743094"/>
          </a:xfrm>
        </p:spPr>
        <p:txBody>
          <a:bodyPr anchor="ctr">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800428" y="2656564"/>
            <a:ext cx="365760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7B33EE5-436F-42D4-BBAA-C30C562A749F}" type="datetimeFigureOut">
              <a:rPr lang="en-US" smtClean="0"/>
              <a:t>9/30/2016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403503183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B33EE5-436F-42D4-BBAA-C30C562A749F}" type="datetimeFigureOut">
              <a:rPr lang="en-US" smtClean="0"/>
              <a:t>9/30/2016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73907853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B33EE5-436F-42D4-BBAA-C30C562A749F}" type="datetimeFigureOut">
              <a:rPr lang="en-US" smtClean="0"/>
              <a:t>9/30/2016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6158816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685800" y="2148840"/>
            <a:ext cx="4572000" cy="38404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892568" y="2147487"/>
            <a:ext cx="2560320" cy="3432319"/>
          </a:xfrm>
        </p:spPr>
        <p:txBody>
          <a:bodyPr>
            <a:normAutofit/>
          </a:bodyPr>
          <a:lstStyle>
            <a:lvl1pPr marL="0" indent="0">
              <a:lnSpc>
                <a:spcPct val="95000"/>
              </a:lnSpc>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60336858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5800" y="2211494"/>
            <a:ext cx="4754880" cy="384048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885351" y="2150621"/>
            <a:ext cx="2560320" cy="3429000"/>
          </a:xfrm>
        </p:spPr>
        <p:txBody>
          <a:bodyPr>
            <a:normAutofit/>
          </a:bodyPr>
          <a:lstStyle>
            <a:lvl1pPr marL="0" indent="0">
              <a:lnSpc>
                <a:spcPct val="95000"/>
              </a:lnSpc>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7B33EE5-436F-42D4-BBAA-C30C562A749F}" type="datetimeFigureOut">
              <a:rPr lang="en-US" smtClean="0"/>
              <a:t>9/30/2016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78056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89706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102859040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764484" y="0"/>
            <a:ext cx="20574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870468" y="609600"/>
            <a:ext cx="1801785" cy="5638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609600"/>
            <a:ext cx="5979968" cy="56388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422855"/>
            <a:ext cx="2057397" cy="365125"/>
          </a:xfrm>
        </p:spPr>
        <p:txBody>
          <a:bodyPr/>
          <a:lstStyle/>
          <a:p>
            <a:fld id="{67B33EE5-436F-42D4-BBAA-C30C562A749F}" type="datetimeFigureOut">
              <a:rPr lang="en-US" smtClean="0"/>
              <a:t>9/30/2016</a:t>
            </a:fld>
            <a:endParaRPr lang="en-US"/>
          </a:p>
        </p:txBody>
      </p:sp>
      <p:sp>
        <p:nvSpPr>
          <p:cNvPr id="5" name="Footer Placeholder 4"/>
          <p:cNvSpPr>
            <a:spLocks noGrp="1"/>
          </p:cNvSpPr>
          <p:nvPr>
            <p:ph type="ftr" sz="quarter" idx="11"/>
          </p:nvPr>
        </p:nvSpPr>
        <p:spPr>
          <a:xfrm>
            <a:off x="2832102" y="6422855"/>
            <a:ext cx="3209752" cy="365125"/>
          </a:xfrm>
        </p:spPr>
        <p:txBody>
          <a:bodyPr/>
          <a:lstStyle/>
          <a:p>
            <a:endParaRPr lang="en-US"/>
          </a:p>
        </p:txBody>
      </p:sp>
      <p:sp>
        <p:nvSpPr>
          <p:cNvPr id="6" name="Slide Number Placeholder 5"/>
          <p:cNvSpPr>
            <a:spLocks noGrp="1"/>
          </p:cNvSpPr>
          <p:nvPr>
            <p:ph type="sldNum" sz="quarter" idx="12"/>
          </p:nvPr>
        </p:nvSpPr>
        <p:spPr>
          <a:xfrm>
            <a:off x="6054787" y="6422855"/>
            <a:ext cx="659819" cy="365125"/>
          </a:xfrm>
        </p:spPr>
        <p:txBody>
          <a:bodyPr/>
          <a:lstStyle/>
          <a:p>
            <a:fld id="{6DE95845-E431-48FE-A79F-F9B4A321D07D}" type="slidenum">
              <a:rPr lang="en-US" smtClean="0"/>
              <a:t>‹#›</a:t>
            </a:fld>
            <a:endParaRPr lang="en-US"/>
          </a:p>
        </p:txBody>
      </p:sp>
    </p:spTree>
    <p:extLst>
      <p:ext uri="{BB962C8B-B14F-4D97-AF65-F5344CB8AC3E}">
        <p14:creationId xmlns:p14="http://schemas.microsoft.com/office/powerpoint/2010/main" val="2619125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42578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2700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40095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44137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079520"/>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13">
            <a:extLst>
              <a:ext uri="{28A0092B-C50C-407E-A947-70E740481C1C}">
                <a14:useLocalDpi xmlns:a14="http://schemas.microsoft.com/office/drawing/2010/main" val="0"/>
              </a:ext>
            </a:extLst>
          </a:blip>
          <a:srcRect l="12500" t="1538" r="12500" b="-1538"/>
          <a:stretch/>
        </p:blipFill>
        <p:spPr>
          <a:xfrm>
            <a:off x="-1" y="6095253"/>
            <a:ext cx="9144001" cy="774727"/>
          </a:xfrm>
          <a:prstGeom prst="rect">
            <a:avLst/>
          </a:prstGeom>
        </p:spPr>
      </p:pic>
      <p:cxnSp>
        <p:nvCxnSpPr>
          <p:cNvPr id="13" name="Straight Connector 12"/>
          <p:cNvCxnSpPr/>
          <p:nvPr/>
        </p:nvCxnSpPr>
        <p:spPr>
          <a:xfrm>
            <a:off x="0" y="6101127"/>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443491" y="804520"/>
            <a:ext cx="6571343"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43491" y="2015733"/>
            <a:ext cx="6571343"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67B33EE5-436F-42D4-BBAA-C30C562A749F}" type="datetimeFigureOut">
              <a:rPr lang="en-US" smtClean="0"/>
              <a:t>9/30/2016</a:t>
            </a:fld>
            <a:endParaRPr lang="en-US"/>
          </a:p>
        </p:txBody>
      </p:sp>
      <p:sp>
        <p:nvSpPr>
          <p:cNvPr id="5" name="Footer Placeholder 4"/>
          <p:cNvSpPr>
            <a:spLocks noGrp="1"/>
          </p:cNvSpPr>
          <p:nvPr>
            <p:ph type="ftr" sz="quarter" idx="3"/>
          </p:nvPr>
        </p:nvSpPr>
        <p:spPr>
          <a:xfrm>
            <a:off x="1443491" y="329308"/>
            <a:ext cx="4034004"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fld id="{6DE95845-E431-48FE-A79F-F9B4A321D07D}" type="slidenum">
              <a:rPr lang="en-US" smtClean="0"/>
              <a:t>‹#›</a:t>
            </a:fld>
            <a:endParaRPr lang="en-US"/>
          </a:p>
        </p:txBody>
      </p:sp>
    </p:spTree>
    <p:extLst>
      <p:ext uri="{BB962C8B-B14F-4D97-AF65-F5344CB8AC3E}">
        <p14:creationId xmlns:p14="http://schemas.microsoft.com/office/powerpoint/2010/main" val="11845282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67B33EE5-436F-42D4-BBAA-C30C562A749F}" type="datetimeFigureOut">
              <a:rPr lang="en-US" smtClean="0"/>
              <a:t>9/30/2016</a:t>
            </a:fld>
            <a:endParaRPr lang="en-US"/>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en-US"/>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6DE95845-E431-48FE-A79F-F9B4A321D07D}" type="slidenum">
              <a:rPr lang="en-US" smtClean="0"/>
              <a:t>‹#›</a:t>
            </a:fld>
            <a:endParaRPr lang="en-US"/>
          </a:p>
        </p:txBody>
      </p:sp>
    </p:spTree>
    <p:extLst>
      <p:ext uri="{BB962C8B-B14F-4D97-AF65-F5344CB8AC3E}">
        <p14:creationId xmlns:p14="http://schemas.microsoft.com/office/powerpoint/2010/main" val="240042695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6858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chemeClr val="accent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chemeClr val="accent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chemeClr val="accent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8347" y="596018"/>
            <a:ext cx="7511473" cy="131248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18348" y="2060898"/>
            <a:ext cx="7511472" cy="4041162"/>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551708" y="6178260"/>
            <a:ext cx="1287464" cy="365125"/>
          </a:xfrm>
          <a:prstGeom prst="rect">
            <a:avLst/>
          </a:prstGeom>
        </p:spPr>
        <p:txBody>
          <a:bodyPr vert="horz" lIns="91440" tIns="45720" rIns="91440" bIns="45720" rtlCol="0" anchor="ctr"/>
          <a:lstStyle>
            <a:lvl1pPr algn="r">
              <a:defRPr sz="800" b="1" i="0">
                <a:solidFill>
                  <a:schemeClr val="tx1">
                    <a:lumMod val="75000"/>
                  </a:schemeClr>
                </a:solidFill>
                <a:effectLst>
                  <a:outerShdw blurRad="50800" dist="38100" dir="2700000" algn="tl" rotWithShape="0">
                    <a:srgbClr val="000000">
                      <a:alpha val="43000"/>
                    </a:srgbClr>
                  </a:outerShdw>
                </a:effectLst>
                <a:latin typeface="+mn-lt"/>
              </a:defRPr>
            </a:lvl1pPr>
          </a:lstStyle>
          <a:p>
            <a:fld id="{67B33EE5-436F-42D4-BBAA-C30C562A749F}" type="datetimeFigureOut">
              <a:rPr lang="en-US" smtClean="0"/>
              <a:t>9/30/2016</a:t>
            </a:fld>
            <a:endParaRPr lang="en-US"/>
          </a:p>
        </p:txBody>
      </p:sp>
      <p:sp>
        <p:nvSpPr>
          <p:cNvPr id="5" name="Footer Placeholder 4"/>
          <p:cNvSpPr>
            <a:spLocks noGrp="1"/>
          </p:cNvSpPr>
          <p:nvPr>
            <p:ph type="ftr" sz="quarter" idx="3"/>
          </p:nvPr>
        </p:nvSpPr>
        <p:spPr>
          <a:xfrm>
            <a:off x="818347" y="6178260"/>
            <a:ext cx="5624137" cy="365125"/>
          </a:xfrm>
          <a:prstGeom prst="rect">
            <a:avLst/>
          </a:prstGeom>
        </p:spPr>
        <p:txBody>
          <a:bodyPr vert="horz" lIns="91440" tIns="45720" rIns="91440" bIns="45720" rtlCol="0" anchor="ctr"/>
          <a:lstStyle>
            <a:lvl1pPr algn="l">
              <a:defRPr sz="8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a:p>
        </p:txBody>
      </p:sp>
      <p:sp>
        <p:nvSpPr>
          <p:cNvPr id="6" name="Slide Number Placeholder 5"/>
          <p:cNvSpPr>
            <a:spLocks noGrp="1"/>
          </p:cNvSpPr>
          <p:nvPr>
            <p:ph type="sldNum" sz="quarter" idx="4"/>
          </p:nvPr>
        </p:nvSpPr>
        <p:spPr>
          <a:xfrm>
            <a:off x="7917202" y="6178260"/>
            <a:ext cx="413483" cy="365125"/>
          </a:xfrm>
          <a:prstGeom prst="rect">
            <a:avLst/>
          </a:prstGeom>
        </p:spPr>
        <p:txBody>
          <a:bodyPr vert="horz" lIns="91440" tIns="45720" rIns="91440" bIns="45720" rtlCol="0" anchor="ctr"/>
          <a:lstStyle>
            <a:lvl1pPr algn="r">
              <a:defRPr sz="800" b="1" i="0">
                <a:solidFill>
                  <a:schemeClr val="tx1">
                    <a:lumMod val="75000"/>
                  </a:schemeClr>
                </a:solidFill>
                <a:effectLst>
                  <a:outerShdw blurRad="50800" dist="38100" dir="2700000" algn="tl" rotWithShape="0">
                    <a:srgbClr val="000000">
                      <a:alpha val="43000"/>
                    </a:srgbClr>
                  </a:outerShdw>
                </a:effectLst>
                <a:latin typeface="+mn-lt"/>
              </a:defRPr>
            </a:lvl1pPr>
          </a:lstStyle>
          <a:p>
            <a:fld id="{6DE95845-E431-48FE-A79F-F9B4A321D07D}" type="slidenum">
              <a:rPr lang="en-US" smtClean="0"/>
              <a:t>‹#›</a:t>
            </a:fld>
            <a:endParaRPr lang="en-US"/>
          </a:p>
        </p:txBody>
      </p:sp>
    </p:spTree>
    <p:extLst>
      <p:ext uri="{BB962C8B-B14F-4D97-AF65-F5344CB8AC3E}">
        <p14:creationId xmlns:p14="http://schemas.microsoft.com/office/powerpoint/2010/main" val="1275233991"/>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Lst>
  <p:txStyles>
    <p:titleStyle>
      <a:lvl1pPr algn="l" defTabSz="457200" rtl="0" eaLnBrk="1" latinLnBrk="0" hangingPunct="1">
        <a:spcBef>
          <a:spcPct val="0"/>
        </a:spcBef>
        <a:buNone/>
        <a:defRPr sz="2800" kern="1200" cap="all">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30000"/>
        <a:buFont typeface="Arial"/>
        <a:buChar char="•"/>
        <a:defRPr sz="18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30000"/>
        <a:buFont typeface="Arial"/>
        <a:buChar char="•"/>
        <a:defRPr sz="16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30000"/>
        <a:buFont typeface="Arial"/>
        <a:buChar char="•"/>
        <a:defRPr sz="14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30000"/>
        <a:buFont typeface="Arial"/>
        <a:buChar char="•"/>
        <a:defRPr sz="14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30000"/>
        <a:buFont typeface="Arial"/>
        <a:buChar char="•"/>
        <a:defRPr sz="12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30000"/>
        <a:buFont typeface="Arial"/>
        <a:buChar char="•"/>
        <a:defRPr sz="11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30000"/>
        <a:buFont typeface="Arial"/>
        <a:buChar char="•"/>
        <a:defRPr sz="11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30000"/>
        <a:buFont typeface="Arial"/>
        <a:buChar char="•"/>
        <a:defRPr sz="11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1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362" y="176109"/>
            <a:ext cx="9141714"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685019" y="284176"/>
            <a:ext cx="7772400"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019" y="2011680"/>
            <a:ext cx="7772400" cy="420624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1557" y="6422855"/>
            <a:ext cx="2595043" cy="365125"/>
          </a:xfrm>
          <a:prstGeom prst="rect">
            <a:avLst/>
          </a:prstGeom>
        </p:spPr>
        <p:txBody>
          <a:bodyPr vert="horz" lIns="91440" tIns="45720" rIns="45720" bIns="45720" rtlCol="0" anchor="ctr"/>
          <a:lstStyle>
            <a:lvl1pPr algn="l">
              <a:defRPr sz="1050">
                <a:solidFill>
                  <a:schemeClr val="tx1"/>
                </a:solidFill>
              </a:defRPr>
            </a:lvl1pPr>
          </a:lstStyle>
          <a:p>
            <a:fld id="{87FA20DD-1411-4083-BCE1-72AC947938B0}" type="datetimeFigureOut">
              <a:rPr lang="en-US" smtClean="0">
                <a:solidFill>
                  <a:prstClr val="black">
                    <a:tint val="75000"/>
                  </a:prstClr>
                </a:solidFill>
              </a:rPr>
              <a:pPr/>
              <a:t>9/30/2016</a:t>
            </a:fld>
            <a:endParaRPr lang="en-US">
              <a:solidFill>
                <a:prstClr val="black">
                  <a:tint val="75000"/>
                </a:prstClr>
              </a:solidFill>
            </a:endParaRPr>
          </a:p>
        </p:txBody>
      </p:sp>
      <p:sp>
        <p:nvSpPr>
          <p:cNvPr id="5" name="Footer Placeholder 4"/>
          <p:cNvSpPr>
            <a:spLocks noGrp="1"/>
          </p:cNvSpPr>
          <p:nvPr>
            <p:ph type="ftr" sz="quarter" idx="3"/>
          </p:nvPr>
        </p:nvSpPr>
        <p:spPr>
          <a:xfrm>
            <a:off x="4191000" y="6422855"/>
            <a:ext cx="4060627" cy="365125"/>
          </a:xfrm>
          <a:prstGeom prst="rect">
            <a:avLst/>
          </a:prstGeom>
        </p:spPr>
        <p:txBody>
          <a:bodyPr vert="horz" lIns="91440" tIns="45720" rIns="91440" bIns="45720" rtlCol="0" anchor="ctr"/>
          <a:lstStyle>
            <a:lvl1pPr algn="r">
              <a:defRPr sz="1050">
                <a:solidFill>
                  <a:schemeClr val="tx1"/>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265139" y="6422855"/>
            <a:ext cx="709698" cy="365125"/>
          </a:xfrm>
          <a:prstGeom prst="rect">
            <a:avLst/>
          </a:prstGeom>
        </p:spPr>
        <p:txBody>
          <a:bodyPr vert="horz" lIns="45720" tIns="45720" rIns="91440" bIns="45720" rtlCol="0" anchor="ctr"/>
          <a:lstStyle>
            <a:lvl1pPr algn="l">
              <a:defRPr sz="1200" b="0">
                <a:solidFill>
                  <a:schemeClr val="tx1"/>
                </a:solidFill>
              </a:defRPr>
            </a:lvl1pPr>
          </a:lstStyle>
          <a:p>
            <a:fld id="{BC24A46F-610F-4331-83C2-035C4CCB4B7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0586580"/>
      </p:ext>
    </p:extLst>
  </p:cSld>
  <p:clrMap bg1="dk1" tx1="lt1" bg2="dk2" tx2="lt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hyperlink" Target="http://youtu.be/c0JRZXwdMaE?t=53s" TargetMode="External"/><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png"/><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3" Type="http://schemas.openxmlformats.org/officeDocument/2006/relationships/hyperlink" Target="http://www.youtube.com/watch?v=wbbanqTKc6M&amp;feature=youtu.be" TargetMode="External"/><Relationship Id="rId2" Type="http://schemas.openxmlformats.org/officeDocument/2006/relationships/image" Target="../media/image30.jpg"/><Relationship Id="rId1" Type="http://schemas.openxmlformats.org/officeDocument/2006/relationships/slideLayout" Target="../slideLayouts/slideLayout39.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hyperlink" Target="https://youtu.be/mTDs0lvFuMc?t=18s" TargetMode="External"/><Relationship Id="rId2" Type="http://schemas.openxmlformats.org/officeDocument/2006/relationships/image" Target="../media/image33.jpg"/><Relationship Id="rId1" Type="http://schemas.openxmlformats.org/officeDocument/2006/relationships/slideLayout" Target="../slideLayouts/slideLayout39.xml"/><Relationship Id="rId4" Type="http://schemas.openxmlformats.org/officeDocument/2006/relationships/image" Target="../media/image34.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24.xml"/><Relationship Id="rId1" Type="http://schemas.openxmlformats.org/officeDocument/2006/relationships/video" Target="https://www.youtube.com/embed/hWMecluFs60"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39.xml"/><Relationship Id="rId6" Type="http://schemas.openxmlformats.org/officeDocument/2006/relationships/image" Target="../media/image11.png"/><Relationship Id="rId5" Type="http://schemas.openxmlformats.org/officeDocument/2006/relationships/image" Target="../media/image10.png"/><Relationship Id="rId4" Type="http://schemas.microsoft.com/office/2007/relationships/hdphoto" Target="../media/hdphoto1.wdp"/><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CJh59vZ8ccc" TargetMode="External"/><Relationship Id="rId2" Type="http://schemas.openxmlformats.org/officeDocument/2006/relationships/image" Target="../media/image16.jpg"/><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511473" cy="1312480"/>
          </a:xfrm>
        </p:spPr>
        <p:txBody>
          <a:bodyPr>
            <a:normAutofit/>
          </a:bodyPr>
          <a:lstStyle/>
          <a:p>
            <a:r>
              <a:rPr lang="en-US" sz="3500" b="1" dirty="0" smtClean="0"/>
              <a:t>Today’s Warm-up</a:t>
            </a:r>
            <a:endParaRPr lang="en-US" sz="3500" b="1" dirty="0"/>
          </a:p>
        </p:txBody>
      </p:sp>
      <p:sp>
        <p:nvSpPr>
          <p:cNvPr id="3" name="Content Placeholder 2"/>
          <p:cNvSpPr>
            <a:spLocks noGrp="1"/>
          </p:cNvSpPr>
          <p:nvPr>
            <p:ph idx="1"/>
          </p:nvPr>
        </p:nvSpPr>
        <p:spPr>
          <a:xfrm>
            <a:off x="533400" y="1447800"/>
            <a:ext cx="8229600" cy="5181600"/>
          </a:xfrm>
        </p:spPr>
        <p:txBody>
          <a:bodyPr>
            <a:normAutofit/>
          </a:bodyPr>
          <a:lstStyle/>
          <a:p>
            <a:r>
              <a:rPr lang="en-US" sz="3000" dirty="0" smtClean="0"/>
              <a:t>Please take the Understanding Theme Handout and complete the front side (Stories 1, 2, &amp; 3).  Write the theme (or message) of the story.  Then explain, how do you know?  Give an example from the story to support your answer.</a:t>
            </a:r>
          </a:p>
          <a:p>
            <a:endParaRPr lang="en-US" sz="3000" dirty="0"/>
          </a:p>
          <a:p>
            <a:pPr marL="0" indent="0">
              <a:buNone/>
            </a:pPr>
            <a:endParaRPr lang="en-US" sz="3000" dirty="0"/>
          </a:p>
        </p:txBody>
      </p:sp>
    </p:spTree>
    <p:extLst>
      <p:ext uri="{BB962C8B-B14F-4D97-AF65-F5344CB8AC3E}">
        <p14:creationId xmlns:p14="http://schemas.microsoft.com/office/powerpoint/2010/main" val="38771421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5" y="58271"/>
            <a:ext cx="9144000" cy="1143000"/>
          </a:xfrm>
        </p:spPr>
        <p:txBody>
          <a:bodyPr>
            <a:noAutofit/>
          </a:bodyPr>
          <a:lstStyle/>
          <a:p>
            <a:r>
              <a:rPr lang="en-US" sz="11700" dirty="0">
                <a:ln w="34925">
                  <a:solidFill>
                    <a:schemeClr val="tx1"/>
                  </a:solidFill>
                </a:ln>
                <a:solidFill>
                  <a:schemeClr val="bg1">
                    <a:lumMod val="85000"/>
                  </a:schemeClr>
                </a:solidFill>
                <a:latin typeface="RobinGraffitiFilledin" pitchFamily="2" charset="0"/>
              </a:rPr>
              <a:t>1</a:t>
            </a:r>
            <a:r>
              <a:rPr lang="en-US" sz="11700" baseline="30000" dirty="0">
                <a:ln w="34925">
                  <a:solidFill>
                    <a:schemeClr val="tx1"/>
                  </a:solidFill>
                </a:ln>
                <a:solidFill>
                  <a:schemeClr val="bg1">
                    <a:lumMod val="85000"/>
                  </a:schemeClr>
                </a:solidFill>
                <a:latin typeface="RobinGraffitiFilledin" pitchFamily="2" charset="0"/>
              </a:rPr>
              <a:t>st</a:t>
            </a:r>
            <a:r>
              <a:rPr lang="en-US" sz="11700" dirty="0">
                <a:ln w="34925">
                  <a:solidFill>
                    <a:schemeClr val="tx1"/>
                  </a:solidFill>
                </a:ln>
                <a:solidFill>
                  <a:schemeClr val="bg1">
                    <a:lumMod val="85000"/>
                  </a:schemeClr>
                </a:solidFill>
                <a:latin typeface="RobinGraffitiFilledin" pitchFamily="2" charset="0"/>
              </a:rPr>
              <a:t> Person</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9541" y="1714500"/>
            <a:ext cx="3615809" cy="4876800"/>
          </a:xfrm>
          <a:prstGeom prst="rect">
            <a:avLst/>
          </a:prstGeom>
        </p:spPr>
      </p:pic>
      <p:sp>
        <p:nvSpPr>
          <p:cNvPr id="6" name="Rounded Rectangular Callout 5"/>
          <p:cNvSpPr/>
          <p:nvPr/>
        </p:nvSpPr>
        <p:spPr>
          <a:xfrm>
            <a:off x="838200" y="1295400"/>
            <a:ext cx="3352800" cy="5410200"/>
          </a:xfrm>
          <a:prstGeom prst="wedgeRoundRectCallout">
            <a:avLst>
              <a:gd name="adj1" fmla="val 69403"/>
              <a:gd name="adj2" fmla="val 10495"/>
              <a:gd name="adj3" fmla="val 16667"/>
            </a:avLst>
          </a:prstGeom>
          <a:solidFill>
            <a:srgbClr val="FF3399"/>
          </a:solid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solidFill>
                  <a:schemeClr val="tx1">
                    <a:lumMod val="85000"/>
                    <a:lumOff val="15000"/>
                  </a:schemeClr>
                </a:solidFill>
                <a:latin typeface="Miss Smarty Pants" pitchFamily="2" charset="0"/>
                <a:ea typeface="Miss Smarty Pants" pitchFamily="2" charset="0"/>
              </a:rPr>
              <a:t>Uses words like:</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I</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Me</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My</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Our</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We</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Us</a:t>
            </a:r>
          </a:p>
        </p:txBody>
      </p:sp>
    </p:spTree>
    <p:extLst>
      <p:ext uri="{BB962C8B-B14F-4D97-AF65-F5344CB8AC3E}">
        <p14:creationId xmlns:p14="http://schemas.microsoft.com/office/powerpoint/2010/main" val="15200577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noAutofit/>
          </a:bodyPr>
          <a:lstStyle/>
          <a:p>
            <a:r>
              <a:rPr lang="en-US" sz="12500" dirty="0">
                <a:ln w="34925">
                  <a:solidFill>
                    <a:schemeClr val="tx1"/>
                  </a:solidFill>
                </a:ln>
                <a:solidFill>
                  <a:schemeClr val="accent5">
                    <a:lumMod val="20000"/>
                    <a:lumOff val="80000"/>
                  </a:schemeClr>
                </a:solidFill>
                <a:latin typeface="RobinGraffitiFilledin" pitchFamily="2" charset="0"/>
              </a:rPr>
              <a:t>1</a:t>
            </a:r>
            <a:r>
              <a:rPr lang="en-US" sz="12500" baseline="30000" dirty="0">
                <a:ln w="34925">
                  <a:solidFill>
                    <a:schemeClr val="tx1"/>
                  </a:solidFill>
                </a:ln>
                <a:solidFill>
                  <a:schemeClr val="accent5">
                    <a:lumMod val="20000"/>
                    <a:lumOff val="80000"/>
                  </a:schemeClr>
                </a:solidFill>
                <a:latin typeface="RobinGraffitiFilledin" pitchFamily="2" charset="0"/>
              </a:rPr>
              <a:t>st</a:t>
            </a:r>
            <a:r>
              <a:rPr lang="en-US" sz="12500" dirty="0">
                <a:ln w="34925">
                  <a:solidFill>
                    <a:schemeClr val="tx1"/>
                  </a:solidFill>
                </a:ln>
                <a:solidFill>
                  <a:schemeClr val="accent5">
                    <a:lumMod val="20000"/>
                    <a:lumOff val="80000"/>
                  </a:schemeClr>
                </a:solidFill>
                <a:latin typeface="RobinGraffitiFilledin" pitchFamily="2" charset="0"/>
              </a:rPr>
              <a:t> Person</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2" y="1787705"/>
            <a:ext cx="4549588" cy="4682315"/>
          </a:xfrm>
          <a:prstGeom prst="rect">
            <a:avLst/>
          </a:prstGeom>
        </p:spPr>
      </p:pic>
      <p:sp>
        <p:nvSpPr>
          <p:cNvPr id="3" name="TextBox 2"/>
          <p:cNvSpPr txBox="1"/>
          <p:nvPr/>
        </p:nvSpPr>
        <p:spPr>
          <a:xfrm>
            <a:off x="4114800" y="1766677"/>
            <a:ext cx="5105399" cy="4724370"/>
          </a:xfrm>
          <a:prstGeom prst="rect">
            <a:avLst/>
          </a:prstGeom>
          <a:noFill/>
        </p:spPr>
        <p:txBody>
          <a:bodyPr wrap="square" lIns="0" rIns="0" rtlCol="0">
            <a:spAutoFit/>
          </a:bodyPr>
          <a:lstStyle/>
          <a:p>
            <a:pPr algn="ctr"/>
            <a:r>
              <a:rPr lang="en-US" sz="4900" u="sng" dirty="0">
                <a:latin typeface="Chinacat" pitchFamily="2" charset="0"/>
              </a:rPr>
              <a:t>Advantages:</a:t>
            </a:r>
            <a:endParaRPr lang="en-US" sz="4900" dirty="0">
              <a:latin typeface="Chinacat" pitchFamily="2" charset="0"/>
            </a:endParaRPr>
          </a:p>
          <a:p>
            <a:pPr marL="403225" indent="-349250" algn="ctr">
              <a:buFont typeface="Arial" pitchFamily="34" charset="0"/>
              <a:buChar char="•"/>
            </a:pPr>
            <a:r>
              <a:rPr lang="en-US" sz="4000" dirty="0">
                <a:latin typeface="Chinacat" pitchFamily="2" charset="0"/>
              </a:rPr>
              <a:t>you get to see what the character thinks, feels, and knows</a:t>
            </a:r>
          </a:p>
          <a:p>
            <a:pPr marL="53975" algn="ctr"/>
            <a:endParaRPr lang="en-US" sz="1200" dirty="0">
              <a:latin typeface="Chinacat" pitchFamily="2" charset="0"/>
            </a:endParaRPr>
          </a:p>
          <a:p>
            <a:pPr marL="403225" indent="-349250" algn="ctr">
              <a:buFont typeface="Arial" pitchFamily="34" charset="0"/>
              <a:buChar char="•"/>
            </a:pPr>
            <a:r>
              <a:rPr lang="en-US" sz="4000" dirty="0">
                <a:latin typeface="Chinacat" pitchFamily="2" charset="0"/>
              </a:rPr>
              <a:t>it feels like you are inside the story</a:t>
            </a:r>
          </a:p>
        </p:txBody>
      </p:sp>
    </p:spTree>
    <p:extLst>
      <p:ext uri="{BB962C8B-B14F-4D97-AF65-F5344CB8AC3E}">
        <p14:creationId xmlns:p14="http://schemas.microsoft.com/office/powerpoint/2010/main" val="37065011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250" fill="hold"/>
                                        <p:tgtEl>
                                          <p:spTgt spid="7"/>
                                        </p:tgtEl>
                                        <p:attrNameLst>
                                          <p:attrName>ppt_w</p:attrName>
                                        </p:attrNameLst>
                                      </p:cBhvr>
                                      <p:tavLst>
                                        <p:tav tm="0">
                                          <p:val>
                                            <p:fltVal val="0"/>
                                          </p:val>
                                        </p:tav>
                                        <p:tav tm="100000">
                                          <p:val>
                                            <p:strVal val="#ppt_w"/>
                                          </p:val>
                                        </p:tav>
                                      </p:tavLst>
                                    </p:anim>
                                    <p:anim calcmode="lin" valueType="num">
                                      <p:cBhvr>
                                        <p:cTn id="8" dur="1250" fill="hold"/>
                                        <p:tgtEl>
                                          <p:spTgt spid="7"/>
                                        </p:tgtEl>
                                        <p:attrNameLst>
                                          <p:attrName>ppt_h</p:attrName>
                                        </p:attrNameLst>
                                      </p:cBhvr>
                                      <p:tavLst>
                                        <p:tav tm="0">
                                          <p:val>
                                            <p:fltVal val="0"/>
                                          </p:val>
                                        </p:tav>
                                        <p:tav tm="100000">
                                          <p:val>
                                            <p:strVal val="#ppt_h"/>
                                          </p:val>
                                        </p:tav>
                                      </p:tavLst>
                                    </p:anim>
                                    <p:anim calcmode="lin" valueType="num">
                                      <p:cBhvr>
                                        <p:cTn id="9" dur="125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noAutofit/>
          </a:bodyPr>
          <a:lstStyle/>
          <a:p>
            <a:r>
              <a:rPr lang="en-US" sz="12500" dirty="0">
                <a:ln w="34925">
                  <a:solidFill>
                    <a:schemeClr val="tx1"/>
                  </a:solidFill>
                </a:ln>
                <a:solidFill>
                  <a:srgbClr val="CC0000"/>
                </a:solidFill>
                <a:latin typeface="RobinGraffitiFilledin" pitchFamily="2" charset="0"/>
              </a:rPr>
              <a:t>1</a:t>
            </a:r>
            <a:r>
              <a:rPr lang="en-US" sz="12500" baseline="30000" dirty="0">
                <a:ln w="34925">
                  <a:solidFill>
                    <a:schemeClr val="tx1"/>
                  </a:solidFill>
                </a:ln>
                <a:solidFill>
                  <a:srgbClr val="CC0000"/>
                </a:solidFill>
                <a:latin typeface="RobinGraffitiFilledin" pitchFamily="2" charset="0"/>
              </a:rPr>
              <a:t>st</a:t>
            </a:r>
            <a:r>
              <a:rPr lang="en-US" sz="12500" dirty="0">
                <a:ln w="34925">
                  <a:solidFill>
                    <a:schemeClr val="tx1"/>
                  </a:solidFill>
                </a:ln>
                <a:solidFill>
                  <a:srgbClr val="CC0000"/>
                </a:solidFill>
                <a:latin typeface="RobinGraffitiFilledin" pitchFamily="2" charset="0"/>
              </a:rPr>
              <a:t> Person</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957482" y="1929413"/>
            <a:ext cx="4080486" cy="4572000"/>
          </a:xfrm>
          <a:prstGeom prst="rect">
            <a:avLst/>
          </a:prstGeom>
        </p:spPr>
      </p:pic>
      <p:sp>
        <p:nvSpPr>
          <p:cNvPr id="3" name="TextBox 2"/>
          <p:cNvSpPr txBox="1"/>
          <p:nvPr/>
        </p:nvSpPr>
        <p:spPr>
          <a:xfrm>
            <a:off x="-282389" y="1476202"/>
            <a:ext cx="5105401" cy="5478423"/>
          </a:xfrm>
          <a:prstGeom prst="rect">
            <a:avLst/>
          </a:prstGeom>
          <a:noFill/>
        </p:spPr>
        <p:txBody>
          <a:bodyPr wrap="square" lIns="0" rIns="0" rtlCol="0">
            <a:spAutoFit/>
          </a:bodyPr>
          <a:lstStyle/>
          <a:p>
            <a:pPr algn="ctr"/>
            <a:r>
              <a:rPr lang="en-US" sz="4100" u="sng" dirty="0">
                <a:latin typeface="Chinacat" pitchFamily="2" charset="0"/>
              </a:rPr>
              <a:t>Disadvantages:</a:t>
            </a:r>
            <a:endParaRPr lang="en-US" sz="4100" dirty="0">
              <a:latin typeface="Chinacat" pitchFamily="2" charset="0"/>
            </a:endParaRPr>
          </a:p>
          <a:p>
            <a:pPr marL="403225" indent="-349250" algn="ctr">
              <a:buFont typeface="Arial" pitchFamily="34" charset="0"/>
              <a:buChar char="•"/>
            </a:pPr>
            <a:r>
              <a:rPr lang="en-US" sz="3200" dirty="0">
                <a:latin typeface="Chinacat" pitchFamily="2" charset="0"/>
              </a:rPr>
              <a:t>the narrator doesn’t understand everything that’s going on</a:t>
            </a:r>
          </a:p>
          <a:p>
            <a:pPr marL="403225" indent="-349250" algn="ctr">
              <a:buFont typeface="Arial" pitchFamily="34" charset="0"/>
              <a:buChar char="•"/>
            </a:pPr>
            <a:endParaRPr lang="en-US" sz="1000" dirty="0">
              <a:latin typeface="Chinacat" pitchFamily="2" charset="0"/>
            </a:endParaRPr>
          </a:p>
          <a:p>
            <a:pPr marL="403225" indent="-349250" algn="ctr">
              <a:buFont typeface="Arial" pitchFamily="34" charset="0"/>
              <a:buChar char="•"/>
            </a:pPr>
            <a:r>
              <a:rPr lang="en-US" sz="3200" dirty="0">
                <a:latin typeface="Chinacat" pitchFamily="2" charset="0"/>
              </a:rPr>
              <a:t>they may want to present themselves in the best light</a:t>
            </a:r>
          </a:p>
          <a:p>
            <a:pPr marL="403225" indent="-349250" algn="ctr">
              <a:buFont typeface="Arial" pitchFamily="34" charset="0"/>
              <a:buChar char="•"/>
            </a:pPr>
            <a:endParaRPr lang="en-US" sz="1000" dirty="0">
              <a:latin typeface="Chinacat" pitchFamily="2" charset="0"/>
            </a:endParaRPr>
          </a:p>
          <a:p>
            <a:pPr marL="403225" indent="-349250" algn="ctr">
              <a:buFont typeface="Arial" pitchFamily="34" charset="0"/>
              <a:buChar char="•"/>
            </a:pPr>
            <a:r>
              <a:rPr lang="en-US" sz="3200" dirty="0">
                <a:latin typeface="Chinacat" pitchFamily="2" charset="0"/>
              </a:rPr>
              <a:t>you don’t know the other character’s thoughts or feelings</a:t>
            </a:r>
          </a:p>
        </p:txBody>
      </p:sp>
    </p:spTree>
    <p:extLst>
      <p:ext uri="{BB962C8B-B14F-4D97-AF65-F5344CB8AC3E}">
        <p14:creationId xmlns:p14="http://schemas.microsoft.com/office/powerpoint/2010/main" val="35834497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5" name="TextBox 4"/>
          <p:cNvSpPr txBox="1"/>
          <p:nvPr/>
        </p:nvSpPr>
        <p:spPr>
          <a:xfrm>
            <a:off x="0" y="6390718"/>
            <a:ext cx="9144000" cy="477054"/>
          </a:xfrm>
          <a:prstGeom prst="rect">
            <a:avLst/>
          </a:prstGeom>
          <a:noFill/>
        </p:spPr>
        <p:txBody>
          <a:bodyPr wrap="square" rtlCol="0">
            <a:spAutoFit/>
          </a:bodyPr>
          <a:lstStyle/>
          <a:p>
            <a:pPr algn="ctr"/>
            <a:r>
              <a:rPr lang="en-US" sz="2500" dirty="0">
                <a:solidFill>
                  <a:prstClr val="black"/>
                </a:solidFill>
                <a:hlinkClick r:id="rId3"/>
              </a:rPr>
              <a:t>http://youtu.be/c0JRZXwdMaE?t=53s</a:t>
            </a:r>
            <a:r>
              <a:rPr lang="en-US" sz="2500" dirty="0">
                <a:solidFill>
                  <a:prstClr val="black"/>
                </a:solidFill>
              </a:rPr>
              <a:t> </a:t>
            </a:r>
          </a:p>
        </p:txBody>
      </p:sp>
      <p:sp>
        <p:nvSpPr>
          <p:cNvPr id="6" name="TextBox 5"/>
          <p:cNvSpPr txBox="1"/>
          <p:nvPr/>
        </p:nvSpPr>
        <p:spPr>
          <a:xfrm>
            <a:off x="1257300" y="152400"/>
            <a:ext cx="6629400" cy="1323439"/>
          </a:xfrm>
          <a:prstGeom prst="rect">
            <a:avLst/>
          </a:prstGeom>
          <a:solidFill>
            <a:schemeClr val="accent4">
              <a:lumMod val="40000"/>
              <a:lumOff val="60000"/>
            </a:schemeClr>
          </a:solidFill>
          <a:ln w="57150">
            <a:solidFill>
              <a:srgbClr val="7030A0"/>
            </a:solidFill>
          </a:ln>
        </p:spPr>
        <p:txBody>
          <a:bodyPr wrap="square" rtlCol="0">
            <a:spAutoFit/>
          </a:bodyPr>
          <a:lstStyle/>
          <a:p>
            <a:pPr algn="ctr"/>
            <a:r>
              <a:rPr lang="en-US" sz="4000" dirty="0" smtClean="0">
                <a:solidFill>
                  <a:schemeClr val="tx1">
                    <a:lumMod val="65000"/>
                    <a:lumOff val="35000"/>
                  </a:schemeClr>
                </a:solidFill>
                <a:latin typeface="Kristen ITC" pitchFamily="66" charset="0"/>
              </a:rPr>
              <a:t>What’s 3</a:t>
            </a:r>
            <a:r>
              <a:rPr lang="en-US" sz="4000" baseline="30000" dirty="0" smtClean="0">
                <a:solidFill>
                  <a:schemeClr val="tx1">
                    <a:lumMod val="65000"/>
                    <a:lumOff val="35000"/>
                  </a:schemeClr>
                </a:solidFill>
                <a:latin typeface="Kristen ITC" pitchFamily="66" charset="0"/>
              </a:rPr>
              <a:t>rd</a:t>
            </a:r>
            <a:r>
              <a:rPr lang="en-US" sz="4000" dirty="0" smtClean="0">
                <a:solidFill>
                  <a:schemeClr val="tx1">
                    <a:lumMod val="65000"/>
                    <a:lumOff val="35000"/>
                  </a:schemeClr>
                </a:solidFill>
                <a:latin typeface="Kristen ITC" pitchFamily="66" charset="0"/>
              </a:rPr>
              <a:t> Person Point of View?</a:t>
            </a:r>
            <a:endParaRPr lang="en-US" sz="4000" dirty="0">
              <a:solidFill>
                <a:schemeClr val="tx1">
                  <a:lumMod val="65000"/>
                  <a:lumOff val="35000"/>
                </a:schemeClr>
              </a:solidFill>
              <a:latin typeface="Kristen ITC" pitchFamily="66" charset="0"/>
            </a:endParaRPr>
          </a:p>
        </p:txBody>
      </p:sp>
      <p:pic>
        <p:nvPicPr>
          <p:cNvPr id="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288" t="55173" r="8995" b="2263"/>
          <a:stretch/>
        </p:blipFill>
        <p:spPr bwMode="auto">
          <a:xfrm>
            <a:off x="906268" y="1981200"/>
            <a:ext cx="7331464" cy="4280649"/>
          </a:xfrm>
          <a:prstGeom prst="rect">
            <a:avLst/>
          </a:prstGeom>
          <a:noFill/>
          <a:ln w="57150">
            <a:solidFill>
              <a:srgbClr val="7030A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51786200"/>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47" y="76200"/>
            <a:ext cx="9144000" cy="1143000"/>
          </a:xfrm>
        </p:spPr>
        <p:txBody>
          <a:bodyPr>
            <a:noAutofit/>
          </a:bodyPr>
          <a:lstStyle/>
          <a:p>
            <a:r>
              <a:rPr lang="en-US" sz="12000" dirty="0">
                <a:ln w="34925">
                  <a:solidFill>
                    <a:schemeClr val="tx1"/>
                  </a:solidFill>
                </a:ln>
                <a:solidFill>
                  <a:srgbClr val="FF9900"/>
                </a:solidFill>
                <a:latin typeface="RobinGraffitiFilledin" pitchFamily="2" charset="0"/>
              </a:rPr>
              <a:t>3</a:t>
            </a:r>
            <a:r>
              <a:rPr lang="en-US" sz="12000" baseline="30000" dirty="0">
                <a:ln w="34925">
                  <a:solidFill>
                    <a:schemeClr val="tx1"/>
                  </a:solidFill>
                </a:ln>
                <a:solidFill>
                  <a:srgbClr val="FF9900"/>
                </a:solidFill>
                <a:latin typeface="RobinGraffitiFilledin" pitchFamily="2" charset="0"/>
              </a:rPr>
              <a:t>rd</a:t>
            </a:r>
            <a:r>
              <a:rPr lang="en-US" sz="12000" dirty="0">
                <a:ln w="34925">
                  <a:solidFill>
                    <a:schemeClr val="tx1"/>
                  </a:solidFill>
                </a:ln>
                <a:solidFill>
                  <a:srgbClr val="FF9900"/>
                </a:solidFill>
                <a:latin typeface="RobinGraffitiFilledin" pitchFamily="2" charset="0"/>
              </a:rPr>
              <a:t> Person</a:t>
            </a:r>
          </a:p>
        </p:txBody>
      </p:sp>
      <p:sp>
        <p:nvSpPr>
          <p:cNvPr id="3" name="TextBox 2"/>
          <p:cNvSpPr txBox="1"/>
          <p:nvPr/>
        </p:nvSpPr>
        <p:spPr>
          <a:xfrm>
            <a:off x="0" y="5542484"/>
            <a:ext cx="9144000" cy="1384995"/>
          </a:xfrm>
          <a:prstGeom prst="rect">
            <a:avLst/>
          </a:prstGeom>
          <a:noFill/>
        </p:spPr>
        <p:txBody>
          <a:bodyPr wrap="square" lIns="0" rIns="0" rtlCol="0">
            <a:spAutoFit/>
          </a:bodyPr>
          <a:lstStyle/>
          <a:p>
            <a:pPr algn="ctr"/>
            <a:r>
              <a:rPr lang="en-US" sz="4200" dirty="0">
                <a:latin typeface="Chinacat" pitchFamily="2" charset="0"/>
              </a:rPr>
              <a:t>when the narrator is not a character within the story</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1488140"/>
            <a:ext cx="3584824" cy="4006131"/>
          </a:xfrm>
          <a:prstGeom prst="rect">
            <a:avLst/>
          </a:prstGeom>
        </p:spPr>
      </p:pic>
      <p:sp>
        <p:nvSpPr>
          <p:cNvPr id="6" name="Rounded Rectangular Callout 5"/>
          <p:cNvSpPr/>
          <p:nvPr/>
        </p:nvSpPr>
        <p:spPr>
          <a:xfrm>
            <a:off x="6343568" y="1488141"/>
            <a:ext cx="2648031" cy="2514600"/>
          </a:xfrm>
          <a:prstGeom prst="wedgeRoundRectCallout">
            <a:avLst>
              <a:gd name="adj1" fmla="val -64757"/>
              <a:gd name="adj2" fmla="val 15197"/>
              <a:gd name="adj3" fmla="val 16667"/>
            </a:avLst>
          </a:prstGeom>
          <a:solidFill>
            <a:srgbClr val="FF3399"/>
          </a:solidFill>
          <a:ln w="571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2">
                    <a:lumMod val="10000"/>
                  </a:schemeClr>
                </a:solidFill>
                <a:latin typeface="Miss Smarty Pants" pitchFamily="2" charset="0"/>
                <a:ea typeface="Miss Smarty Pants" pitchFamily="2" charset="0"/>
              </a:rPr>
              <a:t>Once upon a time there lived an adorable owl...</a:t>
            </a:r>
          </a:p>
        </p:txBody>
      </p:sp>
    </p:spTree>
    <p:extLst>
      <p:ext uri="{BB962C8B-B14F-4D97-AF65-F5344CB8AC3E}">
        <p14:creationId xmlns:p14="http://schemas.microsoft.com/office/powerpoint/2010/main" val="762134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50"/>
                                        <p:tgtEl>
                                          <p:spTgt spid="6"/>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5" y="58271"/>
            <a:ext cx="9144000" cy="1143000"/>
          </a:xfrm>
        </p:spPr>
        <p:txBody>
          <a:bodyPr>
            <a:noAutofit/>
          </a:bodyPr>
          <a:lstStyle/>
          <a:p>
            <a:r>
              <a:rPr lang="en-US" sz="11700" dirty="0">
                <a:ln w="34925">
                  <a:solidFill>
                    <a:schemeClr val="tx1"/>
                  </a:solidFill>
                </a:ln>
                <a:solidFill>
                  <a:srgbClr val="0070C0"/>
                </a:solidFill>
                <a:latin typeface="RobinGraffitiFilledin" pitchFamily="2" charset="0"/>
              </a:rPr>
              <a:t>3</a:t>
            </a:r>
            <a:r>
              <a:rPr lang="en-US" sz="11700" baseline="30000" dirty="0">
                <a:ln w="34925">
                  <a:solidFill>
                    <a:schemeClr val="tx1"/>
                  </a:solidFill>
                </a:ln>
                <a:solidFill>
                  <a:srgbClr val="0070C0"/>
                </a:solidFill>
                <a:latin typeface="RobinGraffitiFilledin" pitchFamily="2" charset="0"/>
              </a:rPr>
              <a:t>rd</a:t>
            </a:r>
            <a:r>
              <a:rPr lang="en-US" sz="11700" dirty="0">
                <a:ln w="34925">
                  <a:solidFill>
                    <a:schemeClr val="tx1"/>
                  </a:solidFill>
                </a:ln>
                <a:solidFill>
                  <a:srgbClr val="0070C0"/>
                </a:solidFill>
                <a:latin typeface="RobinGraffitiFilledin" pitchFamily="2" charset="0"/>
              </a:rPr>
              <a:t> Person</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09" y="1371601"/>
            <a:ext cx="4806293" cy="5279132"/>
          </a:xfrm>
          <a:prstGeom prst="rect">
            <a:avLst/>
          </a:prstGeom>
        </p:spPr>
      </p:pic>
      <p:sp>
        <p:nvSpPr>
          <p:cNvPr id="6" name="Rounded Rectangular Callout 5"/>
          <p:cNvSpPr/>
          <p:nvPr/>
        </p:nvSpPr>
        <p:spPr>
          <a:xfrm>
            <a:off x="5105400" y="1371601"/>
            <a:ext cx="3733800" cy="5279131"/>
          </a:xfrm>
          <a:prstGeom prst="wedgeRoundRectCallout">
            <a:avLst>
              <a:gd name="adj1" fmla="val -85200"/>
              <a:gd name="adj2" fmla="val 2623"/>
              <a:gd name="adj3" fmla="val 16667"/>
            </a:avLst>
          </a:prstGeom>
          <a:solidFill>
            <a:srgbClr val="FF3399"/>
          </a:solid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300" b="1" dirty="0">
                <a:solidFill>
                  <a:schemeClr val="tx1">
                    <a:lumMod val="85000"/>
                    <a:lumOff val="15000"/>
                  </a:schemeClr>
                </a:solidFill>
                <a:latin typeface="Miss Smarty Pants" pitchFamily="2" charset="0"/>
                <a:ea typeface="Miss Smarty Pants" pitchFamily="2" charset="0"/>
              </a:rPr>
              <a:t>Uses words like:</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He</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She</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They</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Him</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Her</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Them</a:t>
            </a:r>
          </a:p>
          <a:p>
            <a:pPr marL="282575" indent="-282575" algn="ctr">
              <a:buFont typeface="Arial" pitchFamily="34" charset="0"/>
              <a:buChar char="•"/>
            </a:pPr>
            <a:r>
              <a:rPr lang="en-US" sz="4000" b="1" dirty="0">
                <a:solidFill>
                  <a:schemeClr val="tx1">
                    <a:lumMod val="85000"/>
                    <a:lumOff val="15000"/>
                  </a:schemeClr>
                </a:solidFill>
                <a:latin typeface="Miss Smarty Pants" pitchFamily="2" charset="0"/>
                <a:ea typeface="Miss Smarty Pants" pitchFamily="2" charset="0"/>
              </a:rPr>
              <a:t>Their</a:t>
            </a:r>
          </a:p>
        </p:txBody>
      </p:sp>
    </p:spTree>
    <p:extLst>
      <p:ext uri="{BB962C8B-B14F-4D97-AF65-F5344CB8AC3E}">
        <p14:creationId xmlns:p14="http://schemas.microsoft.com/office/powerpoint/2010/main" val="37480551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noAutofit/>
          </a:bodyPr>
          <a:lstStyle/>
          <a:p>
            <a:r>
              <a:rPr lang="en-US" sz="12500" dirty="0">
                <a:ln w="34925">
                  <a:solidFill>
                    <a:schemeClr val="tx1"/>
                  </a:solidFill>
                </a:ln>
                <a:solidFill>
                  <a:srgbClr val="CC0079"/>
                </a:solidFill>
                <a:latin typeface="RobinGraffitiFilledin" pitchFamily="2" charset="0"/>
              </a:rPr>
              <a:t>3</a:t>
            </a:r>
            <a:r>
              <a:rPr lang="en-US" sz="10500" baseline="30000" dirty="0">
                <a:ln w="34925">
                  <a:solidFill>
                    <a:schemeClr val="tx1"/>
                  </a:solidFill>
                </a:ln>
                <a:solidFill>
                  <a:srgbClr val="CC0079"/>
                </a:solidFill>
                <a:latin typeface="RobinGraffitiFilledin" pitchFamily="2" charset="0"/>
              </a:rPr>
              <a:t>rd</a:t>
            </a:r>
            <a:r>
              <a:rPr lang="en-US" sz="6500" dirty="0">
                <a:ln w="34925">
                  <a:solidFill>
                    <a:schemeClr val="tx1"/>
                  </a:solidFill>
                </a:ln>
                <a:solidFill>
                  <a:srgbClr val="CC0079"/>
                </a:solidFill>
                <a:latin typeface="RobinGraffitiFilledin" pitchFamily="2" charset="0"/>
              </a:rPr>
              <a:t> </a:t>
            </a:r>
            <a:r>
              <a:rPr lang="en-US" sz="12500" dirty="0">
                <a:ln w="34925">
                  <a:solidFill>
                    <a:schemeClr val="tx1"/>
                  </a:solidFill>
                </a:ln>
                <a:solidFill>
                  <a:srgbClr val="CC0079"/>
                </a:solidFill>
                <a:latin typeface="RobinGraffitiFilledin" pitchFamily="2" charset="0"/>
              </a:rPr>
              <a:t>Person</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6518" y="1905000"/>
            <a:ext cx="3961375" cy="4682315"/>
          </a:xfrm>
          <a:prstGeom prst="rect">
            <a:avLst/>
          </a:prstGeom>
        </p:spPr>
      </p:pic>
      <p:sp>
        <p:nvSpPr>
          <p:cNvPr id="3" name="TextBox 2"/>
          <p:cNvSpPr txBox="1"/>
          <p:nvPr/>
        </p:nvSpPr>
        <p:spPr>
          <a:xfrm>
            <a:off x="4277893" y="1702743"/>
            <a:ext cx="4866105" cy="5324535"/>
          </a:xfrm>
          <a:prstGeom prst="rect">
            <a:avLst/>
          </a:prstGeom>
          <a:noFill/>
        </p:spPr>
        <p:txBody>
          <a:bodyPr wrap="square" lIns="0" rIns="0" rtlCol="0">
            <a:spAutoFit/>
          </a:bodyPr>
          <a:lstStyle/>
          <a:p>
            <a:pPr algn="ctr"/>
            <a:r>
              <a:rPr lang="en-US" sz="4900" u="sng" dirty="0">
                <a:latin typeface="Chinacat" pitchFamily="2" charset="0"/>
              </a:rPr>
              <a:t>Advantages:</a:t>
            </a:r>
            <a:endParaRPr lang="en-US" sz="4900" dirty="0">
              <a:latin typeface="Chinacat" pitchFamily="2" charset="0"/>
            </a:endParaRPr>
          </a:p>
          <a:p>
            <a:pPr marL="403225" indent="-349250" algn="ctr">
              <a:buFont typeface="Arial" pitchFamily="34" charset="0"/>
              <a:buChar char="•"/>
            </a:pPr>
            <a:r>
              <a:rPr lang="en-US" sz="4000" dirty="0">
                <a:latin typeface="Chinacat" pitchFamily="2" charset="0"/>
              </a:rPr>
              <a:t>the narrator can reveal details that none of the characters know</a:t>
            </a:r>
          </a:p>
          <a:p>
            <a:pPr marL="403225" indent="-349250" algn="ctr">
              <a:buFont typeface="Arial" pitchFamily="34" charset="0"/>
              <a:buChar char="•"/>
            </a:pPr>
            <a:endParaRPr lang="en-US" sz="1100" dirty="0">
              <a:latin typeface="Chinacat" pitchFamily="2" charset="0"/>
            </a:endParaRPr>
          </a:p>
          <a:p>
            <a:pPr marL="403225" indent="-349250" algn="ctr">
              <a:buFont typeface="Arial" pitchFamily="34" charset="0"/>
              <a:buChar char="•"/>
            </a:pPr>
            <a:r>
              <a:rPr lang="en-US" sz="4000" dirty="0">
                <a:latin typeface="Chinacat" pitchFamily="2" charset="0"/>
              </a:rPr>
              <a:t>the narrator is more reliable </a:t>
            </a:r>
          </a:p>
          <a:p>
            <a:pPr marL="403225" indent="-349250" algn="ctr">
              <a:buFont typeface="Arial" pitchFamily="34" charset="0"/>
              <a:buChar char="•"/>
            </a:pPr>
            <a:endParaRPr lang="en-US" sz="4000" dirty="0">
              <a:latin typeface="Chinacat" pitchFamily="2" charset="0"/>
            </a:endParaRPr>
          </a:p>
        </p:txBody>
      </p:sp>
    </p:spTree>
    <p:extLst>
      <p:ext uri="{BB962C8B-B14F-4D97-AF65-F5344CB8AC3E}">
        <p14:creationId xmlns:p14="http://schemas.microsoft.com/office/powerpoint/2010/main" val="4347102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up)">
                                      <p:cBhvr>
                                        <p:cTn id="24"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noAutofit/>
          </a:bodyPr>
          <a:lstStyle/>
          <a:p>
            <a:r>
              <a:rPr lang="en-US" sz="12500" dirty="0">
                <a:ln w="34925">
                  <a:solidFill>
                    <a:schemeClr val="tx1"/>
                  </a:solidFill>
                </a:ln>
                <a:solidFill>
                  <a:srgbClr val="FF9966"/>
                </a:solidFill>
                <a:latin typeface="RobinGraffitiFilledin" pitchFamily="2" charset="0"/>
              </a:rPr>
              <a:t>3</a:t>
            </a:r>
            <a:r>
              <a:rPr lang="en-US" sz="10500" baseline="30000" dirty="0">
                <a:ln w="34925">
                  <a:solidFill>
                    <a:schemeClr val="tx1"/>
                  </a:solidFill>
                </a:ln>
                <a:solidFill>
                  <a:srgbClr val="FF9966"/>
                </a:solidFill>
                <a:latin typeface="RobinGraffitiFilledin" pitchFamily="2" charset="0"/>
              </a:rPr>
              <a:t>rd</a:t>
            </a:r>
            <a:r>
              <a:rPr lang="en-US" sz="6500" dirty="0">
                <a:ln w="34925">
                  <a:solidFill>
                    <a:schemeClr val="tx1"/>
                  </a:solidFill>
                </a:ln>
                <a:solidFill>
                  <a:srgbClr val="FF9966"/>
                </a:solidFill>
                <a:latin typeface="RobinGraffitiFilledin" pitchFamily="2" charset="0"/>
              </a:rPr>
              <a:t> </a:t>
            </a:r>
            <a:r>
              <a:rPr lang="en-US" sz="12500" dirty="0">
                <a:ln w="34925">
                  <a:solidFill>
                    <a:schemeClr val="tx1"/>
                  </a:solidFill>
                </a:ln>
                <a:solidFill>
                  <a:srgbClr val="FF9966"/>
                </a:solidFill>
                <a:latin typeface="RobinGraffitiFilledin" pitchFamily="2" charset="0"/>
              </a:rPr>
              <a:t>Person</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3066" y="1768909"/>
            <a:ext cx="3862562" cy="4682315"/>
          </a:xfrm>
          <a:prstGeom prst="rect">
            <a:avLst/>
          </a:prstGeom>
        </p:spPr>
      </p:pic>
      <p:sp>
        <p:nvSpPr>
          <p:cNvPr id="3" name="TextBox 2"/>
          <p:cNvSpPr txBox="1"/>
          <p:nvPr/>
        </p:nvSpPr>
        <p:spPr>
          <a:xfrm>
            <a:off x="0" y="1371600"/>
            <a:ext cx="5105400" cy="6078587"/>
          </a:xfrm>
          <a:prstGeom prst="rect">
            <a:avLst/>
          </a:prstGeom>
          <a:noFill/>
        </p:spPr>
        <p:txBody>
          <a:bodyPr wrap="square" lIns="0" rIns="0" rtlCol="0">
            <a:spAutoFit/>
          </a:bodyPr>
          <a:lstStyle/>
          <a:p>
            <a:pPr algn="ctr"/>
            <a:r>
              <a:rPr lang="en-US" sz="4700" u="sng" dirty="0">
                <a:latin typeface="Chinacat" pitchFamily="2" charset="0"/>
              </a:rPr>
              <a:t>Disadvantages:</a:t>
            </a:r>
            <a:endParaRPr lang="en-US" sz="4700" dirty="0">
              <a:latin typeface="Chinacat" pitchFamily="2" charset="0"/>
            </a:endParaRPr>
          </a:p>
          <a:p>
            <a:pPr marL="403225" indent="-349250" algn="ctr">
              <a:buFont typeface="Arial" pitchFamily="34" charset="0"/>
              <a:buChar char="•"/>
            </a:pPr>
            <a:r>
              <a:rPr lang="en-US" sz="3600" dirty="0">
                <a:latin typeface="Chinacat" pitchFamily="2" charset="0"/>
              </a:rPr>
              <a:t>tends to be less personal, making it difficult to connect with  fictional characters</a:t>
            </a:r>
          </a:p>
          <a:p>
            <a:pPr marL="403225" indent="-349250" algn="ctr">
              <a:buFont typeface="Arial" pitchFamily="34" charset="0"/>
              <a:buChar char="•"/>
            </a:pPr>
            <a:endParaRPr lang="en-US" sz="1400" dirty="0">
              <a:latin typeface="Chinacat" pitchFamily="2" charset="0"/>
            </a:endParaRPr>
          </a:p>
          <a:p>
            <a:pPr marL="403225" indent="-349250" algn="ctr">
              <a:buFont typeface="Arial" pitchFamily="34" charset="0"/>
              <a:buChar char="•"/>
            </a:pPr>
            <a:r>
              <a:rPr lang="en-US" sz="3600" dirty="0">
                <a:latin typeface="Chinacat" pitchFamily="2" charset="0"/>
              </a:rPr>
              <a:t>when writing: can be harder to express character’s emotions</a:t>
            </a:r>
          </a:p>
          <a:p>
            <a:pPr marL="403225" indent="-349250" algn="ctr">
              <a:buFont typeface="Arial" pitchFamily="34" charset="0"/>
              <a:buChar char="•"/>
            </a:pPr>
            <a:endParaRPr lang="en-US" sz="4000" dirty="0">
              <a:latin typeface="Chinacat" pitchFamily="2" charset="0"/>
            </a:endParaRPr>
          </a:p>
        </p:txBody>
      </p:sp>
    </p:spTree>
    <p:extLst>
      <p:ext uri="{BB962C8B-B14F-4D97-AF65-F5344CB8AC3E}">
        <p14:creationId xmlns:p14="http://schemas.microsoft.com/office/powerpoint/2010/main" val="36847725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059" y="-76200"/>
            <a:ext cx="9144000" cy="1143000"/>
          </a:xfrm>
        </p:spPr>
        <p:txBody>
          <a:bodyPr>
            <a:noAutofit/>
          </a:bodyPr>
          <a:lstStyle/>
          <a:p>
            <a:r>
              <a:rPr lang="en-US" sz="9400" dirty="0">
                <a:ln w="34925">
                  <a:solidFill>
                    <a:schemeClr val="tx1"/>
                  </a:solidFill>
                </a:ln>
                <a:solidFill>
                  <a:srgbClr val="99CC00"/>
                </a:solidFill>
                <a:latin typeface="RobinGraffitiFilledin" pitchFamily="2" charset="0"/>
              </a:rPr>
              <a:t>3</a:t>
            </a:r>
            <a:r>
              <a:rPr lang="en-US" sz="8200" baseline="30000" dirty="0">
                <a:ln w="34925">
                  <a:solidFill>
                    <a:schemeClr val="tx1"/>
                  </a:solidFill>
                </a:ln>
                <a:solidFill>
                  <a:srgbClr val="99CC00"/>
                </a:solidFill>
                <a:latin typeface="RobinGraffitiFilledin" pitchFamily="2" charset="0"/>
              </a:rPr>
              <a:t>rd</a:t>
            </a:r>
            <a:r>
              <a:rPr lang="en-US" sz="6500" dirty="0">
                <a:ln w="34925">
                  <a:solidFill>
                    <a:schemeClr val="tx1"/>
                  </a:solidFill>
                </a:ln>
                <a:solidFill>
                  <a:srgbClr val="99CC00"/>
                </a:solidFill>
                <a:latin typeface="RobinGraffitiFilledin" pitchFamily="2" charset="0"/>
              </a:rPr>
              <a:t> </a:t>
            </a:r>
            <a:r>
              <a:rPr lang="en-US" sz="9000" dirty="0">
                <a:ln w="34925">
                  <a:solidFill>
                    <a:schemeClr val="tx1"/>
                  </a:solidFill>
                </a:ln>
                <a:solidFill>
                  <a:srgbClr val="99CC00"/>
                </a:solidFill>
                <a:latin typeface="RobinGraffitiFilledin" pitchFamily="2" charset="0"/>
              </a:rPr>
              <a:t>Person</a:t>
            </a:r>
          </a:p>
        </p:txBody>
      </p:sp>
      <p:sp>
        <p:nvSpPr>
          <p:cNvPr id="3" name="TextBox 2"/>
          <p:cNvSpPr txBox="1"/>
          <p:nvPr/>
        </p:nvSpPr>
        <p:spPr>
          <a:xfrm>
            <a:off x="-13447" y="5806223"/>
            <a:ext cx="9144000" cy="1107996"/>
          </a:xfrm>
          <a:prstGeom prst="rect">
            <a:avLst/>
          </a:prstGeom>
          <a:noFill/>
        </p:spPr>
        <p:txBody>
          <a:bodyPr wrap="square" lIns="0" rIns="0" rtlCol="0">
            <a:spAutoFit/>
          </a:bodyPr>
          <a:lstStyle/>
          <a:p>
            <a:pPr algn="ctr"/>
            <a:r>
              <a:rPr lang="en-US" sz="3300" dirty="0">
                <a:latin typeface="Chinacat" pitchFamily="2" charset="0"/>
              </a:rPr>
              <a:t>the narrator is not in the story, but shows the events through the eyes of </a:t>
            </a:r>
            <a:r>
              <a:rPr lang="en-US" sz="3300" u="sng" dirty="0">
                <a:latin typeface="Chinacat" pitchFamily="2" charset="0"/>
              </a:rPr>
              <a:t>one</a:t>
            </a:r>
            <a:r>
              <a:rPr lang="en-US" sz="3300" dirty="0">
                <a:latin typeface="Chinacat" pitchFamily="2" charset="0"/>
              </a:rPr>
              <a:t> character </a:t>
            </a:r>
          </a:p>
        </p:txBody>
      </p:sp>
      <p:sp>
        <p:nvSpPr>
          <p:cNvPr id="5" name="Rectangle 4"/>
          <p:cNvSpPr/>
          <p:nvPr/>
        </p:nvSpPr>
        <p:spPr>
          <a:xfrm>
            <a:off x="1340506" y="685800"/>
            <a:ext cx="6831106" cy="1600438"/>
          </a:xfrm>
          <a:prstGeom prst="rect">
            <a:avLst/>
          </a:prstGeom>
        </p:spPr>
        <p:txBody>
          <a:bodyPr wrap="square">
            <a:spAutoFit/>
          </a:bodyPr>
          <a:lstStyle/>
          <a:p>
            <a:pPr algn="ctr"/>
            <a:r>
              <a:rPr lang="en-US" sz="9800" dirty="0">
                <a:ln w="34925">
                  <a:solidFill>
                    <a:prstClr val="black"/>
                  </a:solidFill>
                </a:ln>
                <a:solidFill>
                  <a:srgbClr val="99CC00"/>
                </a:solidFill>
                <a:latin typeface="RobinGraffitiFilledin" pitchFamily="2" charset="0"/>
                <a:ea typeface="+mj-ea"/>
                <a:cs typeface="+mj-cs"/>
              </a:rPr>
              <a:t>Limited</a:t>
            </a:r>
            <a:endParaRPr lang="en-US" sz="9800" dirty="0">
              <a:solidFill>
                <a:srgbClr val="99CC00"/>
              </a:solidFill>
            </a:endParaRP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756059" y="4754905"/>
            <a:ext cx="1674320" cy="105131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169894" y="1977750"/>
            <a:ext cx="3586165" cy="3828473"/>
          </a:xfrm>
          <a:prstGeom prst="rect">
            <a:avLst/>
          </a:prstGeom>
        </p:spPr>
      </p:pic>
    </p:spTree>
    <p:extLst>
      <p:ext uri="{BB962C8B-B14F-4D97-AF65-F5344CB8AC3E}">
        <p14:creationId xmlns:p14="http://schemas.microsoft.com/office/powerpoint/2010/main" val="40928647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1000" fill="hold"/>
                                        <p:tgtEl>
                                          <p:spTgt spid="2051"/>
                                        </p:tgtEl>
                                        <p:attrNameLst>
                                          <p:attrName>ppt_w</p:attrName>
                                        </p:attrNameLst>
                                      </p:cBhvr>
                                      <p:tavLst>
                                        <p:tav tm="0">
                                          <p:val>
                                            <p:fltVal val="0"/>
                                          </p:val>
                                        </p:tav>
                                        <p:tav tm="100000">
                                          <p:val>
                                            <p:strVal val="#ppt_w"/>
                                          </p:val>
                                        </p:tav>
                                      </p:tavLst>
                                    </p:anim>
                                    <p:anim calcmode="lin" valueType="num">
                                      <p:cBhvr>
                                        <p:cTn id="8" dur="1000" fill="hold"/>
                                        <p:tgtEl>
                                          <p:spTgt spid="2051"/>
                                        </p:tgtEl>
                                        <p:attrNameLst>
                                          <p:attrName>ppt_h</p:attrName>
                                        </p:attrNameLst>
                                      </p:cBhvr>
                                      <p:tavLst>
                                        <p:tav tm="0">
                                          <p:val>
                                            <p:fltVal val="0"/>
                                          </p:val>
                                        </p:tav>
                                        <p:tav tm="100000">
                                          <p:val>
                                            <p:strVal val="#ppt_h"/>
                                          </p:val>
                                        </p:tav>
                                      </p:tavLst>
                                    </p:anim>
                                    <p:anim calcmode="lin" valueType="num">
                                      <p:cBhvr>
                                        <p:cTn id="9" dur="1000" fill="hold"/>
                                        <p:tgtEl>
                                          <p:spTgt spid="205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5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bg2">
                <a:shade val="45000"/>
                <a:satMod val="135000"/>
              </a:schemeClr>
              <a:prstClr val="white"/>
            </a:duotone>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62400" y="2082800"/>
            <a:ext cx="5562600" cy="1143000"/>
          </a:xfrm>
        </p:spPr>
        <p:txBody>
          <a:bodyPr>
            <a:noAutofit/>
          </a:bodyPr>
          <a:lstStyle/>
          <a:p>
            <a:r>
              <a:rPr lang="en-US" sz="7500" dirty="0" smtClean="0">
                <a:ln w="34925">
                  <a:solidFill>
                    <a:schemeClr val="tx1"/>
                  </a:solidFill>
                </a:ln>
                <a:solidFill>
                  <a:srgbClr val="99CC00"/>
                </a:solidFill>
                <a:latin typeface="RobinGraffitiFilledin" pitchFamily="2" charset="0"/>
              </a:rPr>
              <a:t>3</a:t>
            </a:r>
            <a:r>
              <a:rPr lang="en-US" sz="7500" baseline="30000" dirty="0" smtClean="0">
                <a:ln w="34925">
                  <a:solidFill>
                    <a:schemeClr val="tx1"/>
                  </a:solidFill>
                </a:ln>
                <a:solidFill>
                  <a:srgbClr val="99CC00"/>
                </a:solidFill>
                <a:latin typeface="RobinGraffitiFilledin" pitchFamily="2" charset="0"/>
              </a:rPr>
              <a:t>rd</a:t>
            </a:r>
            <a:r>
              <a:rPr lang="en-US" sz="7500" dirty="0" smtClean="0">
                <a:ln w="34925">
                  <a:solidFill>
                    <a:schemeClr val="tx1"/>
                  </a:solidFill>
                </a:ln>
                <a:solidFill>
                  <a:srgbClr val="99CC00"/>
                </a:solidFill>
                <a:latin typeface="RobinGraffitiFilledin" pitchFamily="2" charset="0"/>
              </a:rPr>
              <a:t> Person </a:t>
            </a:r>
            <a:br>
              <a:rPr lang="en-US" sz="7500" dirty="0" smtClean="0">
                <a:ln w="34925">
                  <a:solidFill>
                    <a:schemeClr val="tx1"/>
                  </a:solidFill>
                </a:ln>
                <a:solidFill>
                  <a:srgbClr val="99CC00"/>
                </a:solidFill>
                <a:latin typeface="RobinGraffitiFilledin" pitchFamily="2" charset="0"/>
              </a:rPr>
            </a:br>
            <a:r>
              <a:rPr lang="en-US" sz="7500" dirty="0" smtClean="0">
                <a:ln w="34925">
                  <a:solidFill>
                    <a:schemeClr val="tx1"/>
                  </a:solidFill>
                </a:ln>
                <a:solidFill>
                  <a:srgbClr val="99CC00"/>
                </a:solidFill>
                <a:latin typeface="RobinGraffitiFilledin" pitchFamily="2" charset="0"/>
              </a:rPr>
              <a:t>Limited</a:t>
            </a:r>
            <a:endParaRPr lang="en-US" sz="7500" dirty="0">
              <a:ln w="34925">
                <a:solidFill>
                  <a:schemeClr val="tx1"/>
                </a:solidFill>
              </a:ln>
              <a:solidFill>
                <a:srgbClr val="99CC00"/>
              </a:solidFill>
              <a:latin typeface="RobinGraffitiFilledin" pitchFamily="2" charset="0"/>
            </a:endParaRPr>
          </a:p>
        </p:txBody>
      </p:sp>
      <p:sp>
        <p:nvSpPr>
          <p:cNvPr id="3" name="TextBox 2"/>
          <p:cNvSpPr txBox="1"/>
          <p:nvPr/>
        </p:nvSpPr>
        <p:spPr>
          <a:xfrm>
            <a:off x="0" y="6457890"/>
            <a:ext cx="9144000" cy="400110"/>
          </a:xfrm>
          <a:prstGeom prst="rect">
            <a:avLst/>
          </a:prstGeom>
          <a:noFill/>
        </p:spPr>
        <p:txBody>
          <a:bodyPr wrap="square" lIns="0" rIns="0" rtlCol="0">
            <a:spAutoFit/>
          </a:bodyPr>
          <a:lstStyle/>
          <a:p>
            <a:pPr algn="ctr"/>
            <a:r>
              <a:rPr lang="en-US" sz="2000" dirty="0">
                <a:latin typeface="Chinacat" pitchFamily="2" charset="0"/>
                <a:hlinkClick r:id="rId3"/>
              </a:rPr>
              <a:t>http://www.youtube.com/watch?v=wbbanqTKc6M&amp;feature=youtu.be</a:t>
            </a:r>
            <a:r>
              <a:rPr lang="en-US" sz="2000" dirty="0">
                <a:latin typeface="Chinacat" pitchFamily="2" charset="0"/>
              </a:rPr>
              <a:t> </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609600"/>
            <a:ext cx="3657600" cy="518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2024667"/>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 Things…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9731645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noAutofit/>
          </a:bodyPr>
          <a:lstStyle/>
          <a:p>
            <a:r>
              <a:rPr lang="en-US" sz="9400" dirty="0">
                <a:ln w="34925">
                  <a:solidFill>
                    <a:schemeClr val="tx1"/>
                  </a:solidFill>
                </a:ln>
                <a:solidFill>
                  <a:srgbClr val="FF5050"/>
                </a:solidFill>
                <a:latin typeface="RobinGraffitiFilledin" pitchFamily="2" charset="0"/>
              </a:rPr>
              <a:t>3</a:t>
            </a:r>
            <a:r>
              <a:rPr lang="en-US" sz="8200" baseline="30000" dirty="0">
                <a:ln w="34925">
                  <a:solidFill>
                    <a:schemeClr val="tx1"/>
                  </a:solidFill>
                </a:ln>
                <a:solidFill>
                  <a:srgbClr val="FF5050"/>
                </a:solidFill>
                <a:latin typeface="RobinGraffitiFilledin" pitchFamily="2" charset="0"/>
              </a:rPr>
              <a:t>rd</a:t>
            </a:r>
            <a:r>
              <a:rPr lang="en-US" sz="6500" dirty="0">
                <a:ln w="34925">
                  <a:solidFill>
                    <a:schemeClr val="tx1"/>
                  </a:solidFill>
                </a:ln>
                <a:solidFill>
                  <a:srgbClr val="FF5050"/>
                </a:solidFill>
                <a:latin typeface="RobinGraffitiFilledin" pitchFamily="2" charset="0"/>
              </a:rPr>
              <a:t> </a:t>
            </a:r>
            <a:r>
              <a:rPr lang="en-US" sz="8800" dirty="0">
                <a:ln w="34925">
                  <a:solidFill>
                    <a:schemeClr val="tx1"/>
                  </a:solidFill>
                </a:ln>
                <a:solidFill>
                  <a:srgbClr val="FF5050"/>
                </a:solidFill>
                <a:latin typeface="RobinGraffitiFilledin" pitchFamily="2" charset="0"/>
              </a:rPr>
              <a:t>Person</a:t>
            </a:r>
          </a:p>
        </p:txBody>
      </p:sp>
      <p:sp>
        <p:nvSpPr>
          <p:cNvPr id="3" name="TextBox 2"/>
          <p:cNvSpPr txBox="1"/>
          <p:nvPr/>
        </p:nvSpPr>
        <p:spPr>
          <a:xfrm>
            <a:off x="0" y="5121319"/>
            <a:ext cx="9144000" cy="1800493"/>
          </a:xfrm>
          <a:prstGeom prst="rect">
            <a:avLst/>
          </a:prstGeom>
          <a:noFill/>
        </p:spPr>
        <p:txBody>
          <a:bodyPr wrap="square" lIns="0" rIns="0" rtlCol="0">
            <a:spAutoFit/>
          </a:bodyPr>
          <a:lstStyle/>
          <a:p>
            <a:pPr algn="ctr"/>
            <a:r>
              <a:rPr lang="en-US" sz="3700" i="1" u="sng" dirty="0">
                <a:latin typeface="Chinacat" pitchFamily="2" charset="0"/>
              </a:rPr>
              <a:t>all knowing</a:t>
            </a:r>
            <a:r>
              <a:rPr lang="en-US" sz="3700" i="1" dirty="0">
                <a:latin typeface="Chinacat" pitchFamily="2" charset="0"/>
              </a:rPr>
              <a:t>:</a:t>
            </a:r>
            <a:r>
              <a:rPr lang="en-US" sz="3700" dirty="0">
                <a:latin typeface="Chinacat" pitchFamily="2" charset="0"/>
              </a:rPr>
              <a:t> the narrator is outside of the story, but takes you inside the mind of multiple characters</a:t>
            </a:r>
          </a:p>
        </p:txBody>
      </p:sp>
      <p:sp>
        <p:nvSpPr>
          <p:cNvPr id="5" name="Rectangle 4"/>
          <p:cNvSpPr/>
          <p:nvPr/>
        </p:nvSpPr>
        <p:spPr>
          <a:xfrm>
            <a:off x="813547" y="590491"/>
            <a:ext cx="7516906" cy="1554272"/>
          </a:xfrm>
          <a:prstGeom prst="rect">
            <a:avLst/>
          </a:prstGeom>
        </p:spPr>
        <p:txBody>
          <a:bodyPr wrap="square">
            <a:spAutoFit/>
          </a:bodyPr>
          <a:lstStyle/>
          <a:p>
            <a:pPr algn="ctr"/>
            <a:r>
              <a:rPr lang="en-US" sz="9500" dirty="0">
                <a:ln w="34925">
                  <a:solidFill>
                    <a:prstClr val="black"/>
                  </a:solidFill>
                </a:ln>
                <a:solidFill>
                  <a:srgbClr val="FF5050"/>
                </a:solidFill>
                <a:latin typeface="RobinGraffitiFilledin" pitchFamily="2" charset="0"/>
                <a:ea typeface="+mj-ea"/>
                <a:cs typeface="+mj-cs"/>
              </a:rPr>
              <a:t>Omniscient</a:t>
            </a:r>
            <a:endParaRPr lang="en-US" sz="9500" dirty="0">
              <a:solidFill>
                <a:srgbClr val="FF5050"/>
              </a:solidFill>
            </a:endParaRP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451293" y="1981201"/>
            <a:ext cx="4406707" cy="3261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8016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1000"/>
                                        <p:tgtEl>
                                          <p:spTgt spid="2051"/>
                                        </p:tgtEl>
                                      </p:cBhvr>
                                    </p:animEffect>
                                    <p:anim calcmode="lin" valueType="num">
                                      <p:cBhvr>
                                        <p:cTn id="8" dur="1000" fill="hold"/>
                                        <p:tgtEl>
                                          <p:spTgt spid="2051"/>
                                        </p:tgtEl>
                                        <p:attrNameLst>
                                          <p:attrName>ppt_x</p:attrName>
                                        </p:attrNameLst>
                                      </p:cBhvr>
                                      <p:tavLst>
                                        <p:tav tm="0">
                                          <p:val>
                                            <p:strVal val="#ppt_x"/>
                                          </p:val>
                                        </p:tav>
                                        <p:tav tm="100000">
                                          <p:val>
                                            <p:strVal val="#ppt_x"/>
                                          </p:val>
                                        </p:tav>
                                      </p:tavLst>
                                    </p:anim>
                                    <p:anim calcmode="lin" valueType="num">
                                      <p:cBhvr>
                                        <p:cTn id="9" dur="1000" fill="hold"/>
                                        <p:tgtEl>
                                          <p:spTgt spid="20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0" y="2438400"/>
            <a:ext cx="5791200" cy="1143000"/>
          </a:xfrm>
        </p:spPr>
        <p:txBody>
          <a:bodyPr>
            <a:noAutofit/>
          </a:bodyPr>
          <a:lstStyle/>
          <a:p>
            <a:r>
              <a:rPr lang="en-US" sz="7500" dirty="0" smtClean="0">
                <a:ln w="34925">
                  <a:solidFill>
                    <a:schemeClr val="tx1"/>
                  </a:solidFill>
                </a:ln>
                <a:solidFill>
                  <a:srgbClr val="FF5050"/>
                </a:solidFill>
                <a:latin typeface="RobinGraffitiFilledin" pitchFamily="2" charset="0"/>
              </a:rPr>
              <a:t>3</a:t>
            </a:r>
            <a:r>
              <a:rPr lang="en-US" sz="7500" baseline="30000" dirty="0" smtClean="0">
                <a:ln w="34925">
                  <a:solidFill>
                    <a:schemeClr val="tx1"/>
                  </a:solidFill>
                </a:ln>
                <a:solidFill>
                  <a:srgbClr val="FF5050"/>
                </a:solidFill>
                <a:latin typeface="RobinGraffitiFilledin" pitchFamily="2" charset="0"/>
              </a:rPr>
              <a:t>rd</a:t>
            </a:r>
            <a:r>
              <a:rPr lang="en-US" sz="7500" dirty="0" smtClean="0">
                <a:ln w="34925">
                  <a:solidFill>
                    <a:schemeClr val="tx1"/>
                  </a:solidFill>
                </a:ln>
                <a:solidFill>
                  <a:srgbClr val="FF5050"/>
                </a:solidFill>
                <a:latin typeface="RobinGraffitiFilledin" pitchFamily="2" charset="0"/>
              </a:rPr>
              <a:t> Person</a:t>
            </a:r>
            <a:br>
              <a:rPr lang="en-US" sz="7500" dirty="0" smtClean="0">
                <a:ln w="34925">
                  <a:solidFill>
                    <a:schemeClr val="tx1"/>
                  </a:solidFill>
                </a:ln>
                <a:solidFill>
                  <a:srgbClr val="FF5050"/>
                </a:solidFill>
                <a:latin typeface="RobinGraffitiFilledin" pitchFamily="2" charset="0"/>
              </a:rPr>
            </a:br>
            <a:r>
              <a:rPr lang="en-US" sz="7500" dirty="0" smtClean="0">
                <a:ln w="34925">
                  <a:solidFill>
                    <a:schemeClr val="tx1"/>
                  </a:solidFill>
                </a:ln>
                <a:solidFill>
                  <a:srgbClr val="FF5050"/>
                </a:solidFill>
                <a:latin typeface="RobinGraffitiFilledin" pitchFamily="2" charset="0"/>
              </a:rPr>
              <a:t>Omniscient</a:t>
            </a:r>
            <a:endParaRPr lang="en-US" sz="7500" dirty="0">
              <a:ln w="34925">
                <a:solidFill>
                  <a:schemeClr val="tx1"/>
                </a:solidFill>
              </a:ln>
              <a:solidFill>
                <a:srgbClr val="FF5050"/>
              </a:solidFill>
              <a:latin typeface="RobinGraffitiFilledin" pitchFamily="2" charset="0"/>
            </a:endParaRPr>
          </a:p>
        </p:txBody>
      </p:sp>
      <p:sp>
        <p:nvSpPr>
          <p:cNvPr id="3" name="TextBox 2"/>
          <p:cNvSpPr txBox="1"/>
          <p:nvPr/>
        </p:nvSpPr>
        <p:spPr>
          <a:xfrm>
            <a:off x="0" y="5867221"/>
            <a:ext cx="9144000" cy="553998"/>
          </a:xfrm>
          <a:prstGeom prst="rect">
            <a:avLst/>
          </a:prstGeom>
          <a:noFill/>
        </p:spPr>
        <p:txBody>
          <a:bodyPr wrap="square" lIns="0" rIns="0" rtlCol="0">
            <a:spAutoFit/>
          </a:bodyPr>
          <a:lstStyle/>
          <a:p>
            <a:pPr algn="ctr"/>
            <a:r>
              <a:rPr lang="en-US" sz="3000" dirty="0">
                <a:latin typeface="Chinacat" pitchFamily="2" charset="0"/>
                <a:hlinkClick r:id="rId3"/>
              </a:rPr>
              <a:t>https://youtu.be/mTDs0lvFuMc?t=18s</a:t>
            </a:r>
            <a:r>
              <a:rPr lang="en-US" sz="3000" dirty="0">
                <a:latin typeface="Chinacat" pitchFamily="2" charset="0"/>
              </a:rPr>
              <a:t> </a:t>
            </a:r>
          </a:p>
        </p:txBody>
      </p:sp>
      <p:pic>
        <p:nvPicPr>
          <p:cNvPr id="3074" name="Picture 2" descr="C:\Users\admin\AppData\Local\Microsoft\Windows\Temporary Internet Files\Content.IE5\M11FYKYB\MC90041352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685800"/>
            <a:ext cx="3200400"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886365"/>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400"/>
            <a:ext cx="8534400" cy="1312480"/>
          </a:xfrm>
        </p:spPr>
        <p:txBody>
          <a:bodyPr>
            <a:noAutofit/>
          </a:bodyPr>
          <a:lstStyle/>
          <a:p>
            <a:pPr algn="ctr"/>
            <a:r>
              <a:rPr lang="en-US" sz="7500" b="1" dirty="0" smtClean="0">
                <a:solidFill>
                  <a:schemeClr val="tx1"/>
                </a:solidFill>
              </a:rPr>
              <a:t>Good Things…</a:t>
            </a:r>
            <a:endParaRPr lang="en-US" sz="7500" b="1" dirty="0">
              <a:solidFill>
                <a:schemeClr val="tx1"/>
              </a:solidFill>
            </a:endParaRPr>
          </a:p>
        </p:txBody>
      </p:sp>
    </p:spTree>
    <p:extLst>
      <p:ext uri="{BB962C8B-B14F-4D97-AF65-F5344CB8AC3E}">
        <p14:creationId xmlns:p14="http://schemas.microsoft.com/office/powerpoint/2010/main" val="20443786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839200" cy="6019800"/>
          </a:xfrm>
        </p:spPr>
        <p:txBody>
          <a:bodyPr>
            <a:normAutofit fontScale="90000"/>
          </a:bodyPr>
          <a:lstStyle/>
          <a:p>
            <a:r>
              <a:rPr lang="en-US" sz="3500" b="1" dirty="0" smtClean="0">
                <a:solidFill>
                  <a:schemeClr val="tx1"/>
                </a:solidFill>
              </a:rPr>
              <a:t>Let’s Talk about the Book Response…</a:t>
            </a:r>
            <a:br>
              <a:rPr lang="en-US" sz="3500" b="1" dirty="0" smtClean="0">
                <a:solidFill>
                  <a:schemeClr val="tx1"/>
                </a:solidFill>
              </a:rPr>
            </a:br>
            <a:r>
              <a:rPr lang="en-US" sz="2800" b="1" dirty="0">
                <a:solidFill>
                  <a:schemeClr val="tx1"/>
                </a:solidFill>
                <a:effectLst>
                  <a:glow rad="38100">
                    <a:schemeClr val="bg1">
                      <a:lumMod val="65000"/>
                      <a:lumOff val="35000"/>
                      <a:alpha val="40000"/>
                    </a:schemeClr>
                  </a:glow>
                </a:effectLst>
              </a:rPr>
              <a:t/>
            </a:r>
            <a:br>
              <a:rPr lang="en-US" sz="2800" b="1" dirty="0">
                <a:solidFill>
                  <a:schemeClr val="tx1"/>
                </a:solidFill>
                <a:effectLst>
                  <a:glow rad="38100">
                    <a:schemeClr val="bg1">
                      <a:lumMod val="65000"/>
                      <a:lumOff val="35000"/>
                      <a:alpha val="40000"/>
                    </a:schemeClr>
                  </a:glow>
                </a:effectLst>
              </a:rPr>
            </a:br>
            <a:r>
              <a:rPr lang="en-US" sz="2800" b="1" dirty="0" smtClean="0">
                <a:solidFill>
                  <a:schemeClr val="tx1"/>
                </a:solidFill>
                <a:effectLst>
                  <a:glow rad="38100">
                    <a:schemeClr val="bg1">
                      <a:lumMod val="65000"/>
                      <a:lumOff val="35000"/>
                      <a:alpha val="40000"/>
                    </a:schemeClr>
                  </a:glow>
                </a:effectLst>
              </a:rPr>
              <a:t>THE SSR One Pager counts as a Major grade and will be due Oct. 12</a:t>
            </a:r>
            <a:r>
              <a:rPr lang="en-US" sz="2800" b="1" baseline="30000" dirty="0" smtClean="0">
                <a:solidFill>
                  <a:schemeClr val="tx1"/>
                </a:solidFill>
                <a:effectLst>
                  <a:glow rad="38100">
                    <a:schemeClr val="bg1">
                      <a:lumMod val="65000"/>
                      <a:lumOff val="35000"/>
                      <a:alpha val="40000"/>
                    </a:schemeClr>
                  </a:glow>
                </a:effectLst>
              </a:rPr>
              <a:t>th</a:t>
            </a:r>
            <a:r>
              <a:rPr lang="en-US" sz="2800" b="1" dirty="0" smtClean="0">
                <a:solidFill>
                  <a:schemeClr val="tx1"/>
                </a:solidFill>
                <a:effectLst>
                  <a:glow rad="38100">
                    <a:schemeClr val="bg1">
                      <a:lumMod val="65000"/>
                      <a:lumOff val="35000"/>
                      <a:alpha val="40000"/>
                    </a:schemeClr>
                  </a:glow>
                </a:effectLst>
              </a:rPr>
              <a:t>, which means you still have two weeks to get a book finished.</a:t>
            </a:r>
            <a:br>
              <a:rPr lang="en-US" sz="2800" b="1" dirty="0" smtClean="0">
                <a:solidFill>
                  <a:schemeClr val="tx1"/>
                </a:solidFill>
                <a:effectLst>
                  <a:glow rad="38100">
                    <a:schemeClr val="bg1">
                      <a:lumMod val="65000"/>
                      <a:lumOff val="35000"/>
                      <a:alpha val="40000"/>
                    </a:schemeClr>
                  </a:glow>
                </a:effectLst>
              </a:rPr>
            </a:br>
            <a:r>
              <a:rPr lang="en-US" sz="2800" b="1" dirty="0">
                <a:solidFill>
                  <a:schemeClr val="tx1"/>
                </a:solidFill>
                <a:effectLst>
                  <a:glow rad="38100">
                    <a:schemeClr val="bg1">
                      <a:lumMod val="65000"/>
                      <a:lumOff val="35000"/>
                      <a:alpha val="40000"/>
                    </a:schemeClr>
                  </a:glow>
                </a:effectLst>
              </a:rPr>
              <a:t/>
            </a:r>
            <a:br>
              <a:rPr lang="en-US" sz="2800" b="1" dirty="0">
                <a:solidFill>
                  <a:schemeClr val="tx1"/>
                </a:solidFill>
                <a:effectLst>
                  <a:glow rad="38100">
                    <a:schemeClr val="bg1">
                      <a:lumMod val="65000"/>
                      <a:lumOff val="35000"/>
                      <a:alpha val="40000"/>
                    </a:schemeClr>
                  </a:glow>
                </a:effectLst>
              </a:rPr>
            </a:br>
            <a:r>
              <a:rPr lang="en-US" sz="2800" b="1" dirty="0" smtClean="0">
                <a:solidFill>
                  <a:schemeClr val="tx1"/>
                </a:solidFill>
                <a:effectLst>
                  <a:glow rad="38100">
                    <a:schemeClr val="bg1">
                      <a:lumMod val="65000"/>
                      <a:lumOff val="35000"/>
                      <a:alpha val="40000"/>
                    </a:schemeClr>
                  </a:glow>
                </a:effectLst>
              </a:rPr>
              <a:t>You need to read and follow the instructions carefully, because if you don’t you will lose a lot of points. I do not want just a summary of the book.  You need to answer the questions that are asked and your response should be at least ¾ a page in length (min. of 10 sentences).  It can be typed or written </a:t>
            </a:r>
            <a:r>
              <a:rPr lang="en-US" sz="2800" b="1" u="sng" dirty="0" smtClean="0">
                <a:solidFill>
                  <a:schemeClr val="tx1"/>
                </a:solidFill>
                <a:effectLst>
                  <a:glow rad="38100">
                    <a:schemeClr val="bg1">
                      <a:lumMod val="65000"/>
                      <a:lumOff val="35000"/>
                      <a:alpha val="40000"/>
                    </a:schemeClr>
                  </a:glow>
                </a:effectLst>
              </a:rPr>
              <a:t>neatly</a:t>
            </a:r>
            <a:r>
              <a:rPr lang="en-US" sz="2800" b="1" dirty="0" smtClean="0">
                <a:solidFill>
                  <a:schemeClr val="tx1"/>
                </a:solidFill>
                <a:effectLst>
                  <a:glow rad="38100">
                    <a:schemeClr val="bg1">
                      <a:lumMod val="65000"/>
                      <a:lumOff val="35000"/>
                      <a:alpha val="40000"/>
                    </a:schemeClr>
                  </a:glow>
                </a:effectLst>
              </a:rPr>
              <a:t> on notebook paper.  The front cover sheet needs to be filled out and stapled to your response.  Any questions?</a:t>
            </a:r>
            <a:endParaRPr lang="en-US" sz="2800" b="1" dirty="0">
              <a:solidFill>
                <a:schemeClr val="tx1"/>
              </a:solidFill>
              <a:effectLst>
                <a:glow rad="38100">
                  <a:schemeClr val="bg1">
                    <a:lumMod val="65000"/>
                    <a:lumOff val="35000"/>
                    <a:alpha val="40000"/>
                  </a:schemeClr>
                </a:glow>
              </a:effectLst>
            </a:endParaRPr>
          </a:p>
        </p:txBody>
      </p:sp>
    </p:spTree>
    <p:extLst>
      <p:ext uri="{BB962C8B-B14F-4D97-AF65-F5344CB8AC3E}">
        <p14:creationId xmlns:p14="http://schemas.microsoft.com/office/powerpoint/2010/main" val="1799867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077200" cy="1049235"/>
          </a:xfrm>
        </p:spPr>
        <p:txBody>
          <a:bodyPr>
            <a:normAutofit/>
          </a:bodyPr>
          <a:lstStyle/>
          <a:p>
            <a:r>
              <a:rPr lang="en-US" dirty="0"/>
              <a:t>Let’s </a:t>
            </a:r>
            <a:r>
              <a:rPr lang="en-US" dirty="0" smtClean="0"/>
              <a:t>Review</a:t>
            </a:r>
            <a:endParaRPr lang="en-US" dirty="0"/>
          </a:p>
        </p:txBody>
      </p:sp>
      <p:sp>
        <p:nvSpPr>
          <p:cNvPr id="3" name="TextBox 2"/>
          <p:cNvSpPr txBox="1"/>
          <p:nvPr/>
        </p:nvSpPr>
        <p:spPr>
          <a:xfrm>
            <a:off x="304800" y="2057400"/>
            <a:ext cx="8733081" cy="2246769"/>
          </a:xfrm>
          <a:prstGeom prst="rect">
            <a:avLst/>
          </a:prstGeom>
          <a:noFill/>
        </p:spPr>
        <p:txBody>
          <a:bodyPr wrap="square" rtlCol="0">
            <a:spAutoFit/>
          </a:bodyPr>
          <a:lstStyle/>
          <a:p>
            <a:r>
              <a:rPr lang="en-US" sz="3500" dirty="0"/>
              <a:t>Look at the follow examples</a:t>
            </a:r>
          </a:p>
          <a:p>
            <a:r>
              <a:rPr lang="en-US" sz="3500" dirty="0"/>
              <a:t>and using the clues given in the story, </a:t>
            </a:r>
          </a:p>
          <a:p>
            <a:r>
              <a:rPr lang="en-US" sz="3500" dirty="0"/>
              <a:t>determine what point of view you think </a:t>
            </a:r>
          </a:p>
          <a:p>
            <a:r>
              <a:rPr lang="en-US" sz="3500" dirty="0"/>
              <a:t>is being used.</a:t>
            </a:r>
          </a:p>
        </p:txBody>
      </p:sp>
    </p:spTree>
    <p:extLst>
      <p:ext uri="{BB962C8B-B14F-4D97-AF65-F5344CB8AC3E}">
        <p14:creationId xmlns:p14="http://schemas.microsoft.com/office/powerpoint/2010/main" val="39904471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2582" y="5690382"/>
            <a:ext cx="8229600" cy="1143000"/>
          </a:xfrm>
        </p:spPr>
        <p:txBody>
          <a:bodyPr/>
          <a:lstStyle/>
          <a:p>
            <a:pPr eaLnBrk="1" hangingPunct="1"/>
            <a:r>
              <a:rPr lang="en-US" altLang="en-US" dirty="0"/>
              <a:t>Third Person Omniscient</a:t>
            </a:r>
          </a:p>
        </p:txBody>
      </p:sp>
      <p:sp>
        <p:nvSpPr>
          <p:cNvPr id="3" name="Content Placeholder 2"/>
          <p:cNvSpPr>
            <a:spLocks noGrp="1"/>
          </p:cNvSpPr>
          <p:nvPr>
            <p:ph idx="1"/>
          </p:nvPr>
        </p:nvSpPr>
        <p:spPr>
          <a:xfrm>
            <a:off x="228600" y="329418"/>
            <a:ext cx="8763000" cy="5385582"/>
          </a:xfrm>
        </p:spPr>
        <p:txBody>
          <a:bodyPr rtlCol="0">
            <a:noAutofit/>
          </a:bodyPr>
          <a:lstStyle/>
          <a:p>
            <a:pPr eaLnBrk="1" fontAlgn="auto" hangingPunct="1">
              <a:spcAft>
                <a:spcPts val="0"/>
              </a:spcAft>
              <a:buFont typeface="Arial" panose="020B0604020202020204" pitchFamily="34" charset="0"/>
              <a:buNone/>
              <a:defRPr/>
            </a:pPr>
            <a:r>
              <a:rPr lang="en-US" altLang="en-US" dirty="0">
                <a:cs typeface="Times" charset="0"/>
              </a:rPr>
              <a:t>Just outside the auditorium entrance, students milled about nervously and</a:t>
            </a:r>
          </a:p>
          <a:p>
            <a:pPr eaLnBrk="1" fontAlgn="auto" hangingPunct="1">
              <a:spcAft>
                <a:spcPts val="0"/>
              </a:spcAft>
              <a:buFont typeface="Arial" panose="020B0604020202020204" pitchFamily="34" charset="0"/>
              <a:buNone/>
              <a:defRPr/>
            </a:pPr>
            <a:r>
              <a:rPr lang="en-US" altLang="en-US" dirty="0">
                <a:cs typeface="Times" charset="0"/>
              </a:rPr>
              <a:t>waited to be called in for the audition. A few had paired off to practice their lines</a:t>
            </a:r>
          </a:p>
          <a:p>
            <a:pPr eaLnBrk="1" fontAlgn="auto" hangingPunct="1">
              <a:spcAft>
                <a:spcPts val="0"/>
              </a:spcAft>
              <a:buFont typeface="Arial" panose="020B0604020202020204" pitchFamily="34" charset="0"/>
              <a:buNone/>
              <a:defRPr/>
            </a:pPr>
            <a:r>
              <a:rPr lang="en-US" altLang="en-US" dirty="0">
                <a:cs typeface="Times" charset="0"/>
              </a:rPr>
              <a:t>together, but most stood or sat alone engaged in their own calming rituals. Ruth</a:t>
            </a:r>
          </a:p>
          <a:p>
            <a:pPr eaLnBrk="1" fontAlgn="auto" hangingPunct="1">
              <a:spcAft>
                <a:spcPts val="0"/>
              </a:spcAft>
              <a:buFont typeface="Arial" panose="020B0604020202020204" pitchFamily="34" charset="0"/>
              <a:buNone/>
              <a:defRPr/>
            </a:pPr>
            <a:r>
              <a:rPr lang="en-US" altLang="en-US" dirty="0">
                <a:cs typeface="Times" charset="0"/>
              </a:rPr>
              <a:t>stood in the corner and talked to the wall in a low voice. She would be</a:t>
            </a:r>
          </a:p>
          <a:p>
            <a:pPr eaLnBrk="1" fontAlgn="auto" hangingPunct="1">
              <a:spcAft>
                <a:spcPts val="0"/>
              </a:spcAft>
              <a:buFont typeface="Arial" panose="020B0604020202020204" pitchFamily="34" charset="0"/>
              <a:buNone/>
              <a:defRPr/>
            </a:pPr>
            <a:r>
              <a:rPr lang="en-US" altLang="en-US" dirty="0">
                <a:cs typeface="Times" charset="0"/>
              </a:rPr>
              <a:t>graduating this year, and she desperately wanted to be Juliet. She was trying to</a:t>
            </a:r>
          </a:p>
          <a:p>
            <a:pPr eaLnBrk="1" fontAlgn="auto" hangingPunct="1">
              <a:spcAft>
                <a:spcPts val="0"/>
              </a:spcAft>
              <a:buFont typeface="Arial" panose="020B0604020202020204" pitchFamily="34" charset="0"/>
              <a:buNone/>
              <a:defRPr/>
            </a:pPr>
            <a:r>
              <a:rPr lang="en-US" altLang="en-US" dirty="0">
                <a:cs typeface="Times" charset="0"/>
              </a:rPr>
              <a:t>get just the right tone of voice for the balcony scene. Gary, dressed in all black,</a:t>
            </a:r>
          </a:p>
          <a:p>
            <a:pPr eaLnBrk="1" fontAlgn="auto" hangingPunct="1">
              <a:spcAft>
                <a:spcPts val="0"/>
              </a:spcAft>
              <a:buFont typeface="Arial" panose="020B0604020202020204" pitchFamily="34" charset="0"/>
              <a:buNone/>
              <a:defRPr/>
            </a:pPr>
            <a:r>
              <a:rPr lang="en-US" altLang="en-US" dirty="0">
                <a:cs typeface="Times" charset="0"/>
              </a:rPr>
              <a:t>paced back and forth in front of the mirror- lined wall and periodically glanced at</a:t>
            </a:r>
          </a:p>
          <a:p>
            <a:pPr eaLnBrk="1" fontAlgn="auto" hangingPunct="1">
              <a:spcAft>
                <a:spcPts val="0"/>
              </a:spcAft>
              <a:buFont typeface="Arial" panose="020B0604020202020204" pitchFamily="34" charset="0"/>
              <a:buNone/>
              <a:defRPr/>
            </a:pPr>
            <a:r>
              <a:rPr lang="en-US" altLang="en-US" dirty="0">
                <a:cs typeface="Times" charset="0"/>
              </a:rPr>
              <a:t>his reflection and smoothed his dark hair. He was auditioning for Mercutio, but he</a:t>
            </a:r>
          </a:p>
          <a:p>
            <a:pPr eaLnBrk="1" fontAlgn="auto" hangingPunct="1">
              <a:spcAft>
                <a:spcPts val="0"/>
              </a:spcAft>
              <a:buFont typeface="Arial" panose="020B0604020202020204" pitchFamily="34" charset="0"/>
              <a:buNone/>
              <a:defRPr/>
            </a:pPr>
            <a:r>
              <a:rPr lang="en-US" altLang="en-US" dirty="0">
                <a:cs typeface="Times" charset="0"/>
              </a:rPr>
              <a:t>was worried that Mr. Glover would think he was too much of a </a:t>
            </a:r>
            <a:r>
              <a:rPr lang="en-US" altLang="en-US" dirty="0">
                <a:latin typeface="Times"/>
                <a:cs typeface="Times" charset="0"/>
              </a:rPr>
              <a:t>“</a:t>
            </a:r>
            <a:r>
              <a:rPr lang="en-US" altLang="en-US" dirty="0">
                <a:cs typeface="Times" charset="0"/>
              </a:rPr>
              <a:t>comedic</a:t>
            </a:r>
            <a:r>
              <a:rPr lang="en-US" altLang="en-US" dirty="0">
                <a:latin typeface="Times"/>
                <a:cs typeface="Times" charset="0"/>
              </a:rPr>
              <a:t>”</a:t>
            </a:r>
            <a:r>
              <a:rPr lang="en-US" altLang="en-US" dirty="0">
                <a:cs typeface="Times" charset="0"/>
              </a:rPr>
              <a:t> actor</a:t>
            </a:r>
          </a:p>
          <a:p>
            <a:pPr eaLnBrk="1" fontAlgn="auto" hangingPunct="1">
              <a:spcAft>
                <a:spcPts val="0"/>
              </a:spcAft>
              <a:buFont typeface="Arial" panose="020B0604020202020204" pitchFamily="34" charset="0"/>
              <a:buNone/>
              <a:defRPr/>
            </a:pPr>
            <a:r>
              <a:rPr lang="en-US" altLang="en-US" dirty="0">
                <a:cs typeface="Times" charset="0"/>
              </a:rPr>
              <a:t>to give him a more serious role. Janis sat with her back against the row of lockers,</a:t>
            </a:r>
          </a:p>
          <a:p>
            <a:pPr eaLnBrk="1" fontAlgn="auto" hangingPunct="1">
              <a:spcAft>
                <a:spcPts val="0"/>
              </a:spcAft>
              <a:buFont typeface="Arial" panose="020B0604020202020204" pitchFamily="34" charset="0"/>
              <a:buNone/>
              <a:defRPr/>
            </a:pPr>
            <a:r>
              <a:rPr lang="en-US" altLang="en-US" dirty="0">
                <a:cs typeface="Times" charset="0"/>
              </a:rPr>
              <a:t>her knees tucked up close to her body, and stared at the floor as she recited the</a:t>
            </a:r>
          </a:p>
          <a:p>
            <a:pPr eaLnBrk="1" fontAlgn="auto" hangingPunct="1">
              <a:spcAft>
                <a:spcPts val="0"/>
              </a:spcAft>
              <a:buFont typeface="Arial" panose="020B0604020202020204" pitchFamily="34" charset="0"/>
              <a:buNone/>
              <a:defRPr/>
            </a:pPr>
            <a:r>
              <a:rPr lang="en-US" altLang="en-US" dirty="0">
                <a:cs typeface="Times" charset="0"/>
              </a:rPr>
              <a:t>lines in her head. She didn</a:t>
            </a:r>
            <a:r>
              <a:rPr lang="en-US" altLang="en-US" dirty="0">
                <a:latin typeface="Times"/>
                <a:cs typeface="Times" charset="0"/>
              </a:rPr>
              <a:t>’</a:t>
            </a:r>
            <a:r>
              <a:rPr lang="en-US" altLang="en-US" dirty="0">
                <a:cs typeface="Times" charset="0"/>
              </a:rPr>
              <a:t>t really care what part she got as long as she had a</a:t>
            </a:r>
          </a:p>
          <a:p>
            <a:pPr eaLnBrk="1" fontAlgn="auto" hangingPunct="1">
              <a:spcAft>
                <a:spcPts val="0"/>
              </a:spcAft>
              <a:buFont typeface="Arial" panose="020B0604020202020204" pitchFamily="34" charset="0"/>
              <a:buNone/>
              <a:defRPr/>
            </a:pPr>
            <a:r>
              <a:rPr lang="en-US" altLang="en-US" dirty="0">
                <a:cs typeface="Times" charset="0"/>
              </a:rPr>
              <a:t>speaking role. She had been an extra in the last two productions and was ready</a:t>
            </a:r>
          </a:p>
          <a:p>
            <a:pPr eaLnBrk="1" fontAlgn="auto" hangingPunct="1">
              <a:spcAft>
                <a:spcPts val="0"/>
              </a:spcAft>
              <a:buFont typeface="Arial" panose="020B0604020202020204" pitchFamily="34" charset="0"/>
              <a:buNone/>
              <a:defRPr/>
            </a:pPr>
            <a:r>
              <a:rPr lang="en-US" altLang="en-US" dirty="0">
                <a:cs typeface="Times" charset="0"/>
              </a:rPr>
              <a:t>for more responsibility.</a:t>
            </a:r>
            <a:endParaRPr lang="en-US" dirty="0"/>
          </a:p>
        </p:txBody>
      </p:sp>
    </p:spTree>
    <p:extLst>
      <p:ext uri="{BB962C8B-B14F-4D97-AF65-F5344CB8AC3E}">
        <p14:creationId xmlns:p14="http://schemas.microsoft.com/office/powerpoint/2010/main" val="55927667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9600" y="5410200"/>
            <a:ext cx="8229600" cy="1143000"/>
          </a:xfrm>
        </p:spPr>
        <p:txBody>
          <a:bodyPr/>
          <a:lstStyle/>
          <a:p>
            <a:pPr eaLnBrk="1" hangingPunct="1"/>
            <a:r>
              <a:rPr lang="en-US" altLang="en-US" dirty="0"/>
              <a:t>First Person</a:t>
            </a:r>
          </a:p>
        </p:txBody>
      </p:sp>
      <p:sp>
        <p:nvSpPr>
          <p:cNvPr id="3" name="Content Placeholder 2"/>
          <p:cNvSpPr>
            <a:spLocks noGrp="1"/>
          </p:cNvSpPr>
          <p:nvPr>
            <p:ph idx="1"/>
          </p:nvPr>
        </p:nvSpPr>
        <p:spPr>
          <a:xfrm>
            <a:off x="457200" y="457200"/>
            <a:ext cx="8229600" cy="5668963"/>
          </a:xfrm>
        </p:spPr>
        <p:txBody>
          <a:bodyPr>
            <a:normAutofit/>
          </a:bodyPr>
          <a:lstStyle/>
          <a:p>
            <a:pPr eaLnBrk="1" hangingPunct="1">
              <a:lnSpc>
                <a:spcPct val="80000"/>
              </a:lnSpc>
              <a:buFont typeface="Arial" panose="020B0604020202020204" pitchFamily="34" charset="0"/>
              <a:buNone/>
              <a:tabLst>
                <a:tab pos="450850" algn="l"/>
              </a:tabLst>
            </a:pPr>
            <a:r>
              <a:rPr lang="en-US" altLang="en-US" sz="2800" dirty="0"/>
              <a:t>I stared at the wall and tried to remember what it felt</a:t>
            </a:r>
          </a:p>
          <a:p>
            <a:pPr eaLnBrk="1" hangingPunct="1">
              <a:lnSpc>
                <a:spcPct val="80000"/>
              </a:lnSpc>
              <a:buFont typeface="Arial" panose="020B0604020202020204" pitchFamily="34" charset="0"/>
              <a:buNone/>
              <a:tabLst>
                <a:tab pos="450850" algn="l"/>
              </a:tabLst>
            </a:pPr>
            <a:r>
              <a:rPr lang="en-US" altLang="en-US" sz="2800" dirty="0"/>
              <a:t>like to be fourteen and have a major crush on a guy.</a:t>
            </a:r>
          </a:p>
          <a:p>
            <a:pPr eaLnBrk="1" hangingPunct="1">
              <a:lnSpc>
                <a:spcPct val="80000"/>
              </a:lnSpc>
              <a:buFont typeface="Arial" panose="020B0604020202020204" pitchFamily="34" charset="0"/>
              <a:buNone/>
              <a:tabLst>
                <a:tab pos="450850" algn="l"/>
              </a:tabLst>
            </a:pPr>
            <a:r>
              <a:rPr lang="en-US" altLang="en-US" sz="2800" dirty="0"/>
              <a:t>I’ve never felt love as intensely as Juliet. Personally, I</a:t>
            </a:r>
          </a:p>
          <a:p>
            <a:pPr eaLnBrk="1" hangingPunct="1">
              <a:lnSpc>
                <a:spcPct val="80000"/>
              </a:lnSpc>
              <a:buFont typeface="Arial" panose="020B0604020202020204" pitchFamily="34" charset="0"/>
              <a:buNone/>
              <a:tabLst>
                <a:tab pos="450850" algn="l"/>
              </a:tabLst>
            </a:pPr>
            <a:r>
              <a:rPr lang="en-US" altLang="en-US" sz="2800" dirty="0"/>
              <a:t>always thought that Juliet’s character was a bit too</a:t>
            </a:r>
          </a:p>
          <a:p>
            <a:pPr eaLnBrk="1" hangingPunct="1">
              <a:lnSpc>
                <a:spcPct val="80000"/>
              </a:lnSpc>
              <a:buFont typeface="Arial" panose="020B0604020202020204" pitchFamily="34" charset="0"/>
              <a:buNone/>
              <a:tabLst>
                <a:tab pos="450850" algn="l"/>
              </a:tabLst>
            </a:pPr>
            <a:r>
              <a:rPr lang="en-US" altLang="en-US" sz="2800" dirty="0"/>
              <a:t>impulsive and naïve. But, who was I to quibble with</a:t>
            </a:r>
          </a:p>
          <a:p>
            <a:pPr eaLnBrk="1" hangingPunct="1">
              <a:lnSpc>
                <a:spcPct val="80000"/>
              </a:lnSpc>
              <a:buFont typeface="Arial" panose="020B0604020202020204" pitchFamily="34" charset="0"/>
              <a:buNone/>
              <a:tabLst>
                <a:tab pos="450850" algn="l"/>
              </a:tabLst>
            </a:pPr>
            <a:r>
              <a:rPr lang="en-US" altLang="en-US" sz="2800" dirty="0"/>
              <a:t>Shakespeare? I was willing to set aside my personal</a:t>
            </a:r>
          </a:p>
          <a:p>
            <a:pPr eaLnBrk="1" hangingPunct="1">
              <a:lnSpc>
                <a:spcPct val="80000"/>
              </a:lnSpc>
              <a:buFont typeface="Arial" panose="020B0604020202020204" pitchFamily="34" charset="0"/>
              <a:buNone/>
              <a:tabLst>
                <a:tab pos="450850" algn="l"/>
              </a:tabLst>
            </a:pPr>
            <a:r>
              <a:rPr lang="en-US" altLang="en-US" sz="2800" dirty="0"/>
              <a:t>opinions for a chance to play one of the most famous</a:t>
            </a:r>
          </a:p>
          <a:p>
            <a:pPr eaLnBrk="1" hangingPunct="1">
              <a:lnSpc>
                <a:spcPct val="80000"/>
              </a:lnSpc>
              <a:buFont typeface="Arial" panose="020B0604020202020204" pitchFamily="34" charset="0"/>
              <a:buNone/>
              <a:tabLst>
                <a:tab pos="450850" algn="l"/>
              </a:tabLst>
            </a:pPr>
            <a:r>
              <a:rPr lang="en-US" altLang="en-US" sz="2800" dirty="0"/>
              <a:t>female characters in drama. What better way to end</a:t>
            </a:r>
          </a:p>
          <a:p>
            <a:pPr eaLnBrk="1" hangingPunct="1">
              <a:lnSpc>
                <a:spcPct val="80000"/>
              </a:lnSpc>
              <a:buFont typeface="Arial" panose="020B0604020202020204" pitchFamily="34" charset="0"/>
              <a:buNone/>
              <a:tabLst>
                <a:tab pos="450850" algn="l"/>
              </a:tabLst>
            </a:pPr>
            <a:r>
              <a:rPr lang="en-US" altLang="en-US" sz="2800" dirty="0"/>
              <a:t>my high school drama career than to play the role of</a:t>
            </a:r>
          </a:p>
          <a:p>
            <a:pPr eaLnBrk="1" hangingPunct="1">
              <a:lnSpc>
                <a:spcPct val="80000"/>
              </a:lnSpc>
              <a:buFont typeface="Arial" panose="020B0604020202020204" pitchFamily="34" charset="0"/>
              <a:buNone/>
              <a:tabLst>
                <a:tab pos="450850" algn="l"/>
              </a:tabLst>
            </a:pPr>
            <a:r>
              <a:rPr lang="en-US" altLang="en-US" sz="2800" dirty="0"/>
              <a:t>Juliet. </a:t>
            </a:r>
          </a:p>
          <a:p>
            <a:pPr eaLnBrk="1" hangingPunct="1">
              <a:lnSpc>
                <a:spcPct val="80000"/>
              </a:lnSpc>
              <a:tabLst>
                <a:tab pos="450850" algn="l"/>
              </a:tabLst>
            </a:pPr>
            <a:endParaRPr lang="en-US" altLang="en-US" sz="2800" dirty="0"/>
          </a:p>
        </p:txBody>
      </p:sp>
    </p:spTree>
    <p:extLst>
      <p:ext uri="{BB962C8B-B14F-4D97-AF65-F5344CB8AC3E}">
        <p14:creationId xmlns:p14="http://schemas.microsoft.com/office/powerpoint/2010/main" val="40734160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81000" y="5562600"/>
            <a:ext cx="8229600" cy="1143000"/>
          </a:xfrm>
        </p:spPr>
        <p:txBody>
          <a:bodyPr/>
          <a:lstStyle/>
          <a:p>
            <a:pPr eaLnBrk="1" hangingPunct="1"/>
            <a:r>
              <a:rPr lang="en-US" altLang="en-US" dirty="0"/>
              <a:t>Third Person Limited</a:t>
            </a:r>
          </a:p>
        </p:txBody>
      </p:sp>
      <p:sp>
        <p:nvSpPr>
          <p:cNvPr id="3" name="Content Placeholder 2"/>
          <p:cNvSpPr>
            <a:spLocks noGrp="1"/>
          </p:cNvSpPr>
          <p:nvPr>
            <p:ph idx="1"/>
          </p:nvPr>
        </p:nvSpPr>
        <p:spPr>
          <a:xfrm>
            <a:off x="228600" y="304800"/>
            <a:ext cx="8763000" cy="4729945"/>
          </a:xfrm>
        </p:spPr>
        <p:txBody>
          <a:bodyPr rtlCol="0">
            <a:noAutofit/>
          </a:bodyPr>
          <a:lstStyle/>
          <a:p>
            <a:pPr eaLnBrk="1" fontAlgn="auto" hangingPunct="1">
              <a:spcAft>
                <a:spcPts val="0"/>
              </a:spcAft>
              <a:buFont typeface="Arial" panose="020B0604020202020204" pitchFamily="34" charset="0"/>
              <a:buNone/>
              <a:tabLst>
                <a:tab pos="450850" algn="l"/>
              </a:tabLst>
              <a:defRPr/>
            </a:pPr>
            <a:r>
              <a:rPr lang="en-US" altLang="en-US" sz="2300" dirty="0"/>
              <a:t>Gary paced back and forth in front of the mirror-lined wall.</a:t>
            </a:r>
          </a:p>
          <a:p>
            <a:pPr eaLnBrk="1" fontAlgn="auto" hangingPunct="1">
              <a:spcAft>
                <a:spcPts val="0"/>
              </a:spcAft>
              <a:buFont typeface="Arial" panose="020B0604020202020204" pitchFamily="34" charset="0"/>
              <a:buNone/>
              <a:tabLst>
                <a:tab pos="450850" algn="l"/>
              </a:tabLst>
              <a:defRPr/>
            </a:pPr>
            <a:r>
              <a:rPr lang="en-US" altLang="en-US" sz="2300" dirty="0"/>
              <a:t>He glanced toward Ruth and smiled. She looked so odd</a:t>
            </a:r>
          </a:p>
          <a:p>
            <a:pPr eaLnBrk="1" fontAlgn="auto" hangingPunct="1">
              <a:spcAft>
                <a:spcPts val="0"/>
              </a:spcAft>
              <a:buFont typeface="Arial" panose="020B0604020202020204" pitchFamily="34" charset="0"/>
              <a:buNone/>
              <a:tabLst>
                <a:tab pos="450850" algn="l"/>
              </a:tabLst>
              <a:defRPr/>
            </a:pPr>
            <a:r>
              <a:rPr lang="en-US" altLang="en-US" sz="2300" dirty="0"/>
              <a:t>standing in the corner talking to the wall. He admired the way</a:t>
            </a:r>
          </a:p>
          <a:p>
            <a:pPr eaLnBrk="1" fontAlgn="auto" hangingPunct="1">
              <a:spcAft>
                <a:spcPts val="0"/>
              </a:spcAft>
              <a:buFont typeface="Arial" panose="020B0604020202020204" pitchFamily="34" charset="0"/>
              <a:buNone/>
              <a:tabLst>
                <a:tab pos="450850" algn="l"/>
              </a:tabLst>
              <a:defRPr/>
            </a:pPr>
            <a:r>
              <a:rPr lang="en-US" altLang="en-US" sz="2300" dirty="0"/>
              <a:t>she could totally immerse herself in a character and ignore</a:t>
            </a:r>
          </a:p>
          <a:p>
            <a:pPr eaLnBrk="1" fontAlgn="auto" hangingPunct="1">
              <a:spcAft>
                <a:spcPts val="0"/>
              </a:spcAft>
              <a:buFont typeface="Arial" panose="020B0604020202020204" pitchFamily="34" charset="0"/>
              <a:buNone/>
              <a:tabLst>
                <a:tab pos="450850" algn="l"/>
              </a:tabLst>
              <a:defRPr/>
            </a:pPr>
            <a:r>
              <a:rPr lang="en-US" altLang="en-US" sz="2300" dirty="0"/>
              <a:t>the outside world. He was too aware of what other people</a:t>
            </a:r>
          </a:p>
          <a:p>
            <a:pPr eaLnBrk="1" fontAlgn="auto" hangingPunct="1">
              <a:spcAft>
                <a:spcPts val="0"/>
              </a:spcAft>
              <a:buFont typeface="Arial" panose="020B0604020202020204" pitchFamily="34" charset="0"/>
              <a:buNone/>
              <a:tabLst>
                <a:tab pos="450850" algn="l"/>
              </a:tabLst>
              <a:defRPr/>
            </a:pPr>
            <a:r>
              <a:rPr lang="en-US" altLang="en-US" sz="2300" dirty="0"/>
              <a:t>thought of him. He sometimes played the clown, but only when</a:t>
            </a:r>
          </a:p>
          <a:p>
            <a:pPr eaLnBrk="1" fontAlgn="auto" hangingPunct="1">
              <a:spcAft>
                <a:spcPts val="0"/>
              </a:spcAft>
              <a:buFont typeface="Arial" panose="020B0604020202020204" pitchFamily="34" charset="0"/>
              <a:buNone/>
              <a:tabLst>
                <a:tab pos="450850" algn="l"/>
              </a:tabLst>
              <a:defRPr/>
            </a:pPr>
            <a:r>
              <a:rPr lang="en-US" altLang="en-US" sz="2300" dirty="0"/>
              <a:t>he knew that he could get a laugh. Mr. Glover said he tried too</a:t>
            </a:r>
          </a:p>
          <a:p>
            <a:pPr eaLnBrk="1" fontAlgn="auto" hangingPunct="1">
              <a:spcAft>
                <a:spcPts val="0"/>
              </a:spcAft>
              <a:buFont typeface="Arial" panose="020B0604020202020204" pitchFamily="34" charset="0"/>
              <a:buNone/>
              <a:tabLst>
                <a:tab pos="450850" algn="l"/>
              </a:tabLst>
              <a:defRPr/>
            </a:pPr>
            <a:r>
              <a:rPr lang="en-US" altLang="en-US" sz="2300" dirty="0"/>
              <a:t>hard to entertain people. Maybe that was why Mr. Glover always</a:t>
            </a:r>
          </a:p>
          <a:p>
            <a:pPr eaLnBrk="1" fontAlgn="auto" hangingPunct="1">
              <a:spcAft>
                <a:spcPts val="0"/>
              </a:spcAft>
              <a:buFont typeface="Arial" panose="020B0604020202020204" pitchFamily="34" charset="0"/>
              <a:buNone/>
              <a:tabLst>
                <a:tab pos="450850" algn="l"/>
              </a:tabLst>
              <a:defRPr/>
            </a:pPr>
            <a:r>
              <a:rPr lang="en-US" altLang="en-US" sz="2300" dirty="0"/>
              <a:t>cast him in a comic role. This time, though, he wanted a chance to</a:t>
            </a:r>
          </a:p>
          <a:p>
            <a:pPr eaLnBrk="1" fontAlgn="auto" hangingPunct="1">
              <a:spcAft>
                <a:spcPts val="0"/>
              </a:spcAft>
              <a:buFont typeface="Arial" panose="020B0604020202020204" pitchFamily="34" charset="0"/>
              <a:buNone/>
              <a:tabLst>
                <a:tab pos="450850" algn="l"/>
              </a:tabLst>
              <a:defRPr/>
            </a:pPr>
            <a:r>
              <a:rPr lang="en-US" altLang="en-US" sz="2300" dirty="0"/>
              <a:t>try his hand at more serious acting. Mercutio’s character seemed</a:t>
            </a:r>
          </a:p>
          <a:p>
            <a:pPr eaLnBrk="1" fontAlgn="auto" hangingPunct="1">
              <a:spcAft>
                <a:spcPts val="0"/>
              </a:spcAft>
              <a:buFont typeface="Arial" panose="020B0604020202020204" pitchFamily="34" charset="0"/>
              <a:buNone/>
              <a:tabLst>
                <a:tab pos="450850" algn="l"/>
              </a:tabLst>
              <a:defRPr/>
            </a:pPr>
            <a:r>
              <a:rPr lang="en-US" altLang="en-US" sz="2300" dirty="0"/>
              <a:t>the perfect role for him—sometimes foolish and other times</a:t>
            </a:r>
          </a:p>
          <a:p>
            <a:pPr eaLnBrk="1" fontAlgn="auto" hangingPunct="1">
              <a:spcAft>
                <a:spcPts val="0"/>
              </a:spcAft>
              <a:buFont typeface="Arial" panose="020B0604020202020204" pitchFamily="34" charset="0"/>
              <a:buNone/>
              <a:tabLst>
                <a:tab pos="450850" algn="l"/>
              </a:tabLst>
              <a:defRPr/>
            </a:pPr>
            <a:r>
              <a:rPr lang="en-US" altLang="en-US" sz="2300" dirty="0"/>
              <a:t>brooding and angry.</a:t>
            </a:r>
          </a:p>
        </p:txBody>
      </p:sp>
    </p:spTree>
    <p:extLst>
      <p:ext uri="{BB962C8B-B14F-4D97-AF65-F5344CB8AC3E}">
        <p14:creationId xmlns:p14="http://schemas.microsoft.com/office/powerpoint/2010/main" val="41893514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7406640" cy="1356360"/>
          </a:xfrm>
        </p:spPr>
        <p:txBody>
          <a:bodyPr>
            <a:normAutofit fontScale="90000"/>
          </a:bodyPr>
          <a:lstStyle/>
          <a:p>
            <a:r>
              <a:rPr lang="en-US" dirty="0" smtClean="0"/>
              <a:t>Now it’s your turn to change the point of view from which a story is told….</a:t>
            </a:r>
            <a:endParaRPr lang="en-US" dirty="0"/>
          </a:p>
        </p:txBody>
      </p:sp>
      <p:sp>
        <p:nvSpPr>
          <p:cNvPr id="3" name="Content Placeholder 2"/>
          <p:cNvSpPr>
            <a:spLocks noGrp="1"/>
          </p:cNvSpPr>
          <p:nvPr>
            <p:ph idx="1"/>
          </p:nvPr>
        </p:nvSpPr>
        <p:spPr>
          <a:xfrm>
            <a:off x="381000" y="1447800"/>
            <a:ext cx="8382000" cy="5181600"/>
          </a:xfrm>
        </p:spPr>
        <p:txBody>
          <a:bodyPr>
            <a:noAutofit/>
          </a:bodyPr>
          <a:lstStyle/>
          <a:p>
            <a:r>
              <a:rPr lang="en-US" sz="2300" dirty="0" smtClean="0"/>
              <a:t>Everyone knows the story of “Mary had a Little Lamb”, but how would it change if the story was told from different points of view?</a:t>
            </a:r>
          </a:p>
          <a:p>
            <a:endParaRPr lang="en-US" sz="2300" dirty="0"/>
          </a:p>
          <a:p>
            <a:r>
              <a:rPr lang="en-US" sz="2300" dirty="0" smtClean="0"/>
              <a:t>First, let’s look at the original story…</a:t>
            </a:r>
          </a:p>
          <a:p>
            <a:pPr marL="34290" indent="0">
              <a:buNone/>
            </a:pPr>
            <a:endParaRPr lang="en-US" sz="2300" dirty="0"/>
          </a:p>
          <a:p>
            <a:r>
              <a:rPr lang="en-US" sz="2300" dirty="0" smtClean="0"/>
              <a:t>The original story is written in 3</a:t>
            </a:r>
            <a:r>
              <a:rPr lang="en-US" sz="2300" baseline="30000" dirty="0" smtClean="0"/>
              <a:t>rd</a:t>
            </a:r>
            <a:r>
              <a:rPr lang="en-US" sz="2300" dirty="0" smtClean="0"/>
              <a:t> person and has an objective narrator, which means we don’t know anything about what the characters are thinking or feeling, just the facts.</a:t>
            </a:r>
          </a:p>
          <a:p>
            <a:endParaRPr lang="en-US" sz="2300" dirty="0"/>
          </a:p>
          <a:p>
            <a:r>
              <a:rPr lang="en-US" sz="2300" dirty="0" smtClean="0"/>
              <a:t>Imagine there is more to the story.   What would happen if the police were called?  Imagine a news reporter is live on the scene and interviewing all the witnesses involved….what would they say happened? </a:t>
            </a:r>
            <a:endParaRPr lang="en-US" sz="2300" dirty="0"/>
          </a:p>
        </p:txBody>
      </p:sp>
    </p:spTree>
    <p:extLst>
      <p:ext uri="{BB962C8B-B14F-4D97-AF65-F5344CB8AC3E}">
        <p14:creationId xmlns:p14="http://schemas.microsoft.com/office/powerpoint/2010/main" val="905998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8585"/>
            <a:ext cx="7406640" cy="1356360"/>
          </a:xfrm>
        </p:spPr>
        <p:txBody>
          <a:bodyPr/>
          <a:lstStyle/>
          <a:p>
            <a:r>
              <a:rPr lang="en-US" dirty="0" smtClean="0"/>
              <a:t>Changing Perspectives…</a:t>
            </a:r>
            <a:endParaRPr lang="en-US" dirty="0"/>
          </a:p>
        </p:txBody>
      </p:sp>
      <p:sp>
        <p:nvSpPr>
          <p:cNvPr id="5" name="Content Placeholder 4"/>
          <p:cNvSpPr>
            <a:spLocks noGrp="1"/>
          </p:cNvSpPr>
          <p:nvPr>
            <p:ph idx="1"/>
          </p:nvPr>
        </p:nvSpPr>
        <p:spPr>
          <a:xfrm>
            <a:off x="533401" y="1295400"/>
            <a:ext cx="8153400" cy="5181600"/>
          </a:xfrm>
        </p:spPr>
        <p:txBody>
          <a:bodyPr/>
          <a:lstStyle/>
          <a:p>
            <a:r>
              <a:rPr lang="en-US" sz="2600" dirty="0"/>
              <a:t>Today, you will be getting with into groups and creating your own versions of what happened </a:t>
            </a:r>
            <a:r>
              <a:rPr lang="en-US" sz="2600" dirty="0" smtClean="0"/>
              <a:t>to Mary and her lamb to help us understand how changing the perspective of the story can affect it.</a:t>
            </a:r>
          </a:p>
          <a:p>
            <a:r>
              <a:rPr lang="en-US" sz="2600" dirty="0" smtClean="0"/>
              <a:t>We’re going to get into groups and spread around the room. I’m </a:t>
            </a:r>
            <a:r>
              <a:rPr lang="en-US" sz="2600" dirty="0"/>
              <a:t>going to give you a card and you and your group will pretend you are that character and write in the </a:t>
            </a:r>
            <a:r>
              <a:rPr lang="en-US" sz="2600" dirty="0" smtClean="0"/>
              <a:t>FIRST PERSON </a:t>
            </a:r>
            <a:r>
              <a:rPr lang="en-US" sz="2600" dirty="0"/>
              <a:t>as that character.  </a:t>
            </a:r>
            <a:endParaRPr lang="en-US" sz="2600" dirty="0" smtClean="0"/>
          </a:p>
          <a:p>
            <a:r>
              <a:rPr lang="en-US" sz="2600" dirty="0" smtClean="0"/>
              <a:t>Do </a:t>
            </a:r>
            <a:r>
              <a:rPr lang="en-US" sz="2600" dirty="0"/>
              <a:t>NOT tell any of the other groups who you are and we will share at the end of the class and see if everyone is able to guess who you are based on the details, thoughts, and feelings you share in your version of the story.</a:t>
            </a:r>
          </a:p>
          <a:p>
            <a:endParaRPr lang="en-US" dirty="0"/>
          </a:p>
        </p:txBody>
      </p:sp>
    </p:spTree>
    <p:extLst>
      <p:ext uri="{BB962C8B-B14F-4D97-AF65-F5344CB8AC3E}">
        <p14:creationId xmlns:p14="http://schemas.microsoft.com/office/powerpoint/2010/main" val="26403595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5F3F7"/>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429000" y="3276600"/>
            <a:ext cx="5486400" cy="2362200"/>
          </a:xfrm>
        </p:spPr>
        <p:txBody>
          <a:bodyPr>
            <a:noAutofit/>
          </a:bodyPr>
          <a:lstStyle/>
          <a:p>
            <a:r>
              <a:rPr lang="en-US" sz="6800" b="1" dirty="0">
                <a:solidFill>
                  <a:schemeClr val="tx1">
                    <a:lumMod val="65000"/>
                    <a:lumOff val="35000"/>
                  </a:schemeClr>
                </a:solidFill>
                <a:latin typeface="BOSSHOLE" pitchFamily="2" charset="0"/>
              </a:rPr>
              <a:t>Point</a:t>
            </a:r>
            <a:r>
              <a:rPr lang="en-US" sz="5500" b="1" dirty="0">
                <a:solidFill>
                  <a:schemeClr val="tx1">
                    <a:lumMod val="65000"/>
                    <a:lumOff val="35000"/>
                  </a:schemeClr>
                </a:solidFill>
                <a:latin typeface="BOSSHOLE" pitchFamily="2" charset="0"/>
              </a:rPr>
              <a:t/>
            </a:r>
            <a:br>
              <a:rPr lang="en-US" sz="5500" b="1" dirty="0">
                <a:solidFill>
                  <a:schemeClr val="tx1">
                    <a:lumMod val="65000"/>
                    <a:lumOff val="35000"/>
                  </a:schemeClr>
                </a:solidFill>
                <a:latin typeface="BOSSHOLE" pitchFamily="2" charset="0"/>
              </a:rPr>
            </a:br>
            <a:r>
              <a:rPr lang="en-US" sz="5000" b="1" dirty="0">
                <a:solidFill>
                  <a:schemeClr val="tx1">
                    <a:lumMod val="65000"/>
                    <a:lumOff val="35000"/>
                  </a:schemeClr>
                </a:solidFill>
                <a:latin typeface="BOSSHOLE" pitchFamily="2" charset="0"/>
              </a:rPr>
              <a:t> of </a:t>
            </a:r>
            <a:r>
              <a:rPr lang="en-US" sz="5500" b="1" dirty="0">
                <a:solidFill>
                  <a:schemeClr val="tx1">
                    <a:lumMod val="65000"/>
                    <a:lumOff val="35000"/>
                  </a:schemeClr>
                </a:solidFill>
                <a:latin typeface="BOSSHOLE" pitchFamily="2" charset="0"/>
              </a:rPr>
              <a:t/>
            </a:r>
            <a:br>
              <a:rPr lang="en-US" sz="5500" b="1" dirty="0">
                <a:solidFill>
                  <a:schemeClr val="tx1">
                    <a:lumMod val="65000"/>
                    <a:lumOff val="35000"/>
                  </a:schemeClr>
                </a:solidFill>
                <a:latin typeface="BOSSHOLE" pitchFamily="2" charset="0"/>
              </a:rPr>
            </a:br>
            <a:r>
              <a:rPr lang="en-US" sz="6800" b="1" dirty="0">
                <a:solidFill>
                  <a:schemeClr val="tx1">
                    <a:lumMod val="65000"/>
                    <a:lumOff val="35000"/>
                  </a:schemeClr>
                </a:solidFill>
                <a:latin typeface="BOSSHOLE" pitchFamily="2" charset="0"/>
              </a:rPr>
              <a:t>View</a:t>
            </a:r>
            <a:r>
              <a:rPr lang="en-US" sz="5500" b="1" dirty="0">
                <a:solidFill>
                  <a:schemeClr val="tx1">
                    <a:lumMod val="65000"/>
                    <a:lumOff val="35000"/>
                  </a:schemeClr>
                </a:solidFill>
                <a:latin typeface="BOSSHOLE" pitchFamily="2" charset="0"/>
              </a:rPr>
              <a:t/>
            </a:r>
            <a:br>
              <a:rPr lang="en-US" sz="5500" b="1" dirty="0">
                <a:solidFill>
                  <a:schemeClr val="tx1">
                    <a:lumMod val="65000"/>
                    <a:lumOff val="35000"/>
                  </a:schemeClr>
                </a:solidFill>
                <a:latin typeface="BOSSHOLE" pitchFamily="2" charset="0"/>
              </a:rPr>
            </a:br>
            <a:endParaRPr lang="en-US" sz="5500" b="1" dirty="0">
              <a:solidFill>
                <a:schemeClr val="tx1">
                  <a:lumMod val="65000"/>
                  <a:lumOff val="35000"/>
                </a:schemeClr>
              </a:solidFill>
              <a:latin typeface="BOSSHOLE" pitchFamily="2" charset="0"/>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b="5740"/>
          <a:stretch/>
        </p:blipFill>
        <p:spPr>
          <a:xfrm flipH="1">
            <a:off x="-228600" y="228600"/>
            <a:ext cx="4191000" cy="6647329"/>
          </a:xfrm>
          <a:prstGeom prst="rect">
            <a:avLst/>
          </a:prstGeom>
        </p:spPr>
      </p:pic>
    </p:spTree>
    <p:extLst>
      <p:ext uri="{BB962C8B-B14F-4D97-AF65-F5344CB8AC3E}">
        <p14:creationId xmlns:p14="http://schemas.microsoft.com/office/powerpoint/2010/main" val="3147695081"/>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06640" cy="1356360"/>
          </a:xfrm>
        </p:spPr>
        <p:txBody>
          <a:bodyPr/>
          <a:lstStyle/>
          <a:p>
            <a:r>
              <a:rPr lang="en-US" dirty="0" smtClean="0"/>
              <a:t>Now it’s your turn…</a:t>
            </a:r>
            <a:endParaRPr lang="en-US" dirty="0"/>
          </a:p>
        </p:txBody>
      </p:sp>
      <p:sp>
        <p:nvSpPr>
          <p:cNvPr id="3" name="Content Placeholder 2"/>
          <p:cNvSpPr>
            <a:spLocks noGrp="1"/>
          </p:cNvSpPr>
          <p:nvPr>
            <p:ph idx="1"/>
          </p:nvPr>
        </p:nvSpPr>
        <p:spPr>
          <a:xfrm>
            <a:off x="857251" y="1524000"/>
            <a:ext cx="7404653" cy="4572000"/>
          </a:xfrm>
        </p:spPr>
        <p:txBody>
          <a:bodyPr/>
          <a:lstStyle/>
          <a:p>
            <a:r>
              <a:rPr lang="en-US" dirty="0" smtClean="0"/>
              <a:t>Why does the point of view the story is told from matter?</a:t>
            </a:r>
          </a:p>
          <a:p>
            <a:endParaRPr lang="en-US" dirty="0"/>
          </a:p>
          <a:p>
            <a:r>
              <a:rPr lang="en-US" dirty="0" smtClean="0"/>
              <a:t>Watch the following clip:</a:t>
            </a:r>
          </a:p>
          <a:p>
            <a:endParaRPr lang="en-US" dirty="0"/>
          </a:p>
          <a:p>
            <a:endParaRPr lang="en-US" dirty="0"/>
          </a:p>
        </p:txBody>
      </p:sp>
      <p:pic>
        <p:nvPicPr>
          <p:cNvPr id="4" name="hWMecluFs60"/>
          <p:cNvPicPr>
            <a:picLocks noRot="1" noChangeAspect="1"/>
          </p:cNvPicPr>
          <p:nvPr>
            <a:videoFile r:link="rId1"/>
          </p:nvPr>
        </p:nvPicPr>
        <p:blipFill>
          <a:blip r:embed="rId3"/>
          <a:stretch>
            <a:fillRect/>
          </a:stretch>
        </p:blipFill>
        <p:spPr>
          <a:xfrm>
            <a:off x="1600200" y="2819400"/>
            <a:ext cx="6087533" cy="3424238"/>
          </a:xfrm>
          <a:prstGeom prst="rect">
            <a:avLst/>
          </a:prstGeom>
        </p:spPr>
      </p:pic>
    </p:spTree>
    <p:extLst>
      <p:ext uri="{BB962C8B-B14F-4D97-AF65-F5344CB8AC3E}">
        <p14:creationId xmlns:p14="http://schemas.microsoft.com/office/powerpoint/2010/main" val="26035041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82000" cy="1356360"/>
          </a:xfrm>
        </p:spPr>
        <p:txBody>
          <a:bodyPr>
            <a:normAutofit fontScale="90000"/>
          </a:bodyPr>
          <a:lstStyle/>
          <a:p>
            <a:r>
              <a:rPr lang="en-US" dirty="0" smtClean="0"/>
              <a:t>Now think about the different characters in the scene… how would the story change if it was told from their different points of view?</a:t>
            </a:r>
            <a:endParaRPr lang="en-US" dirty="0"/>
          </a:p>
        </p:txBody>
      </p:sp>
      <p:sp>
        <p:nvSpPr>
          <p:cNvPr id="3" name="Content Placeholder 2"/>
          <p:cNvSpPr>
            <a:spLocks noGrp="1"/>
          </p:cNvSpPr>
          <p:nvPr>
            <p:ph idx="1"/>
          </p:nvPr>
        </p:nvSpPr>
        <p:spPr>
          <a:xfrm>
            <a:off x="859237" y="2514600"/>
            <a:ext cx="7404653" cy="4038600"/>
          </a:xfrm>
        </p:spPr>
        <p:txBody>
          <a:bodyPr>
            <a:normAutofit/>
          </a:bodyPr>
          <a:lstStyle/>
          <a:p>
            <a:r>
              <a:rPr lang="en-US" sz="3000" dirty="0" smtClean="0"/>
              <a:t>Read the following paragraphs and decide what point of view it’s told from and which character’s perspective?</a:t>
            </a:r>
          </a:p>
          <a:p>
            <a:endParaRPr lang="en-US" sz="3000" dirty="0"/>
          </a:p>
          <a:p>
            <a:r>
              <a:rPr lang="en-US" sz="3000" dirty="0" smtClean="0"/>
              <a:t>Then explain at the bottom why the different perspectives are important and how they affect how the story is told?</a:t>
            </a:r>
            <a:endParaRPr lang="en-US" sz="3000" dirty="0"/>
          </a:p>
        </p:txBody>
      </p:sp>
    </p:spTree>
    <p:extLst>
      <p:ext uri="{BB962C8B-B14F-4D97-AF65-F5344CB8AC3E}">
        <p14:creationId xmlns:p14="http://schemas.microsoft.com/office/powerpoint/2010/main" val="322440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23" y="0"/>
            <a:ext cx="9144000" cy="1143000"/>
          </a:xfrm>
        </p:spPr>
        <p:txBody>
          <a:bodyPr lIns="0" rIns="0">
            <a:noAutofit/>
          </a:bodyPr>
          <a:lstStyle/>
          <a:p>
            <a:r>
              <a:rPr lang="en-US" sz="10500" dirty="0">
                <a:ln w="34925">
                  <a:solidFill>
                    <a:schemeClr val="tx1"/>
                  </a:solidFill>
                </a:ln>
                <a:solidFill>
                  <a:schemeClr val="tx2">
                    <a:lumMod val="20000"/>
                    <a:lumOff val="80000"/>
                  </a:schemeClr>
                </a:solidFill>
                <a:latin typeface="RobinGraffitiFilledin" pitchFamily="2" charset="0"/>
              </a:rPr>
              <a:t>Point</a:t>
            </a:r>
            <a:r>
              <a:rPr lang="en-US" sz="5000" dirty="0">
                <a:ln w="34925">
                  <a:solidFill>
                    <a:schemeClr val="tx1"/>
                  </a:solidFill>
                </a:ln>
                <a:solidFill>
                  <a:schemeClr val="tx2">
                    <a:lumMod val="20000"/>
                    <a:lumOff val="80000"/>
                  </a:schemeClr>
                </a:solidFill>
                <a:latin typeface="RobinGraffitiFilledin" pitchFamily="2" charset="0"/>
              </a:rPr>
              <a:t> </a:t>
            </a:r>
            <a:r>
              <a:rPr lang="en-US" sz="9600" dirty="0">
                <a:ln w="34925">
                  <a:solidFill>
                    <a:schemeClr val="tx1"/>
                  </a:solidFill>
                </a:ln>
                <a:solidFill>
                  <a:schemeClr val="tx2">
                    <a:lumMod val="20000"/>
                    <a:lumOff val="80000"/>
                  </a:schemeClr>
                </a:solidFill>
                <a:latin typeface="RobinGraffitiFilledin" pitchFamily="2" charset="0"/>
              </a:rPr>
              <a:t>of</a:t>
            </a:r>
            <a:r>
              <a:rPr lang="en-US" sz="5000" dirty="0">
                <a:ln w="34925">
                  <a:solidFill>
                    <a:schemeClr val="tx1"/>
                  </a:solidFill>
                </a:ln>
                <a:solidFill>
                  <a:schemeClr val="tx2">
                    <a:lumMod val="20000"/>
                    <a:lumOff val="80000"/>
                  </a:schemeClr>
                </a:solidFill>
                <a:latin typeface="RobinGraffitiFilledin" pitchFamily="2" charset="0"/>
              </a:rPr>
              <a:t> </a:t>
            </a:r>
            <a:r>
              <a:rPr lang="en-US" sz="10500" dirty="0">
                <a:ln w="34925">
                  <a:solidFill>
                    <a:schemeClr val="tx1"/>
                  </a:solidFill>
                </a:ln>
                <a:solidFill>
                  <a:schemeClr val="tx2">
                    <a:lumMod val="20000"/>
                    <a:lumOff val="80000"/>
                  </a:schemeClr>
                </a:solidFill>
                <a:latin typeface="RobinGraffitiFilledin" pitchFamily="2" charset="0"/>
              </a:rPr>
              <a:t>View</a:t>
            </a:r>
          </a:p>
        </p:txBody>
      </p:sp>
      <p:sp>
        <p:nvSpPr>
          <p:cNvPr id="3" name="TextBox 2"/>
          <p:cNvSpPr txBox="1"/>
          <p:nvPr/>
        </p:nvSpPr>
        <p:spPr>
          <a:xfrm>
            <a:off x="0" y="6118032"/>
            <a:ext cx="9144000" cy="738664"/>
          </a:xfrm>
          <a:prstGeom prst="rect">
            <a:avLst/>
          </a:prstGeom>
          <a:noFill/>
        </p:spPr>
        <p:txBody>
          <a:bodyPr wrap="square" lIns="0" rIns="0" rtlCol="0">
            <a:spAutoFit/>
          </a:bodyPr>
          <a:lstStyle/>
          <a:p>
            <a:pPr algn="ctr"/>
            <a:r>
              <a:rPr lang="en-US" sz="4200" dirty="0">
                <a:latin typeface="Chinacat" pitchFamily="2" charset="0"/>
              </a:rPr>
              <a:t>the perspective a story is told from</a:t>
            </a:r>
          </a:p>
        </p:txBody>
      </p:sp>
      <p:sp>
        <p:nvSpPr>
          <p:cNvPr id="8" name="Rectangle 7"/>
          <p:cNvSpPr/>
          <p:nvPr/>
        </p:nvSpPr>
        <p:spPr>
          <a:xfrm>
            <a:off x="27505" y="5334001"/>
            <a:ext cx="9094694" cy="722596"/>
          </a:xfrm>
          <a:prstGeom prst="rect">
            <a:avLst/>
          </a:prstGeom>
          <a:solidFill>
            <a:srgbClr val="51AC24"/>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3200" y="1234124"/>
            <a:ext cx="3124201" cy="4426539"/>
          </a:xfrm>
          <a:prstGeom prst="rect">
            <a:avLst/>
          </a:prstGeom>
        </p:spPr>
      </p:pic>
    </p:spTree>
    <p:extLst>
      <p:ext uri="{BB962C8B-B14F-4D97-AF65-F5344CB8AC3E}">
        <p14:creationId xmlns:p14="http://schemas.microsoft.com/office/powerpoint/2010/main" val="1024624354"/>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noAutofit/>
          </a:bodyPr>
          <a:lstStyle/>
          <a:p>
            <a:r>
              <a:rPr lang="en-US" sz="14000" dirty="0">
                <a:ln w="34925">
                  <a:solidFill>
                    <a:schemeClr val="tx1"/>
                  </a:solidFill>
                </a:ln>
                <a:solidFill>
                  <a:srgbClr val="A3EE40"/>
                </a:solidFill>
                <a:latin typeface="RobinGraffitiFilledin" pitchFamily="2" charset="0"/>
              </a:rPr>
              <a:t>Narrator</a:t>
            </a:r>
          </a:p>
        </p:txBody>
      </p:sp>
      <p:sp>
        <p:nvSpPr>
          <p:cNvPr id="3" name="TextBox 2"/>
          <p:cNvSpPr txBox="1"/>
          <p:nvPr/>
        </p:nvSpPr>
        <p:spPr>
          <a:xfrm>
            <a:off x="-35859" y="6071333"/>
            <a:ext cx="9144000" cy="754053"/>
          </a:xfrm>
          <a:prstGeom prst="rect">
            <a:avLst/>
          </a:prstGeom>
          <a:noFill/>
        </p:spPr>
        <p:txBody>
          <a:bodyPr wrap="square" lIns="0" rIns="0" rtlCol="0">
            <a:spAutoFit/>
          </a:bodyPr>
          <a:lstStyle/>
          <a:p>
            <a:pPr algn="ctr"/>
            <a:r>
              <a:rPr lang="en-US" sz="4300" dirty="0">
                <a:latin typeface="Chinacat" pitchFamily="2" charset="0"/>
              </a:rPr>
              <a:t>the individual who is telling a story</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0599" y="1815353"/>
            <a:ext cx="3160427" cy="422590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50848" flipH="1">
            <a:off x="2921113" y="4612958"/>
            <a:ext cx="895290" cy="769196"/>
          </a:xfrm>
          <a:prstGeom prst="rect">
            <a:avLst/>
          </a:prstGeom>
        </p:spPr>
      </p:pic>
      <p:sp>
        <p:nvSpPr>
          <p:cNvPr id="6" name="Rounded Rectangular Callout 5"/>
          <p:cNvSpPr/>
          <p:nvPr/>
        </p:nvSpPr>
        <p:spPr>
          <a:xfrm>
            <a:off x="4527176" y="2057400"/>
            <a:ext cx="4303059" cy="2286000"/>
          </a:xfrm>
          <a:prstGeom prst="wedgeRoundRectCallout">
            <a:avLst>
              <a:gd name="adj1" fmla="val -69896"/>
              <a:gd name="adj2" fmla="val 26618"/>
              <a:gd name="adj3" fmla="val 16667"/>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900" dirty="0">
                <a:solidFill>
                  <a:schemeClr val="tx1">
                    <a:lumMod val="95000"/>
                    <a:lumOff val="5000"/>
                  </a:schemeClr>
                </a:solidFill>
                <a:latin typeface="German Beauty" pitchFamily="2" charset="0"/>
              </a:rPr>
              <a:t>After I added the lizard lips to my potion... </a:t>
            </a:r>
          </a:p>
        </p:txBody>
      </p:sp>
    </p:spTree>
    <p:extLst>
      <p:ext uri="{BB962C8B-B14F-4D97-AF65-F5344CB8AC3E}">
        <p14:creationId xmlns:p14="http://schemas.microsoft.com/office/powerpoint/2010/main" val="14806790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50"/>
                                        <p:tgtEl>
                                          <p:spTgt spid="6"/>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lIns="0" rIns="0">
            <a:noAutofit/>
          </a:bodyPr>
          <a:lstStyle/>
          <a:p>
            <a:r>
              <a:rPr lang="en-US" sz="10500" dirty="0">
                <a:ln w="34925">
                  <a:solidFill>
                    <a:schemeClr val="tx1"/>
                  </a:solidFill>
                </a:ln>
                <a:solidFill>
                  <a:srgbClr val="E9C57D"/>
                </a:solidFill>
                <a:latin typeface="RobinGraffitiFilledin" pitchFamily="2" charset="0"/>
              </a:rPr>
              <a:t>Subjective</a:t>
            </a:r>
          </a:p>
        </p:txBody>
      </p:sp>
      <p:sp>
        <p:nvSpPr>
          <p:cNvPr id="3" name="TextBox 2"/>
          <p:cNvSpPr txBox="1"/>
          <p:nvPr/>
        </p:nvSpPr>
        <p:spPr>
          <a:xfrm>
            <a:off x="0" y="5720054"/>
            <a:ext cx="9144000" cy="1169551"/>
          </a:xfrm>
          <a:prstGeom prst="rect">
            <a:avLst/>
          </a:prstGeom>
          <a:noFill/>
        </p:spPr>
        <p:txBody>
          <a:bodyPr wrap="square" lIns="0" rIns="0" rtlCol="0">
            <a:spAutoFit/>
          </a:bodyPr>
          <a:lstStyle/>
          <a:p>
            <a:pPr algn="ctr"/>
            <a:r>
              <a:rPr lang="en-US" sz="3500" dirty="0">
                <a:latin typeface="Chinacat" pitchFamily="2" charset="0"/>
              </a:rPr>
              <a:t>when a perspective is influenced by thoughts, opinions, and emotions</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143000"/>
            <a:ext cx="3657600" cy="4577055"/>
          </a:xfrm>
          <a:prstGeom prst="rect">
            <a:avLst/>
          </a:prstGeom>
        </p:spPr>
      </p:pic>
      <p:grpSp>
        <p:nvGrpSpPr>
          <p:cNvPr id="8" name="Group 7"/>
          <p:cNvGrpSpPr/>
          <p:nvPr/>
        </p:nvGrpSpPr>
        <p:grpSpPr>
          <a:xfrm>
            <a:off x="7694215" y="3642728"/>
            <a:ext cx="1413926" cy="2077327"/>
            <a:chOff x="7694215" y="3642728"/>
            <a:chExt cx="1413926" cy="2077327"/>
          </a:xfrm>
        </p:grpSpPr>
        <p:sp>
          <p:nvSpPr>
            <p:cNvPr id="5" name="Cloud Callout 4"/>
            <p:cNvSpPr/>
            <p:nvPr/>
          </p:nvSpPr>
          <p:spPr>
            <a:xfrm>
              <a:off x="7694215" y="3642728"/>
              <a:ext cx="1413926" cy="877060"/>
            </a:xfrm>
            <a:prstGeom prst="cloudCallout">
              <a:avLst>
                <a:gd name="adj1" fmla="val -8851"/>
                <a:gd name="adj2" fmla="val 111642"/>
              </a:avLst>
            </a:prstGeom>
            <a:blipFill dpi="0" rotWithShape="1">
              <a:blip r:embed="rId3" cstate="print">
                <a:extLst>
                  <a:ext uri="{BEBA8EAE-BF5A-486C-A8C5-ECC9F3942E4B}">
                    <a14:imgProps xmlns:a14="http://schemas.microsoft.com/office/drawing/2010/main">
                      <a14:imgLayer r:embed="rId4">
                        <a14:imgEffect>
                          <a14:sharpenSoften amount="19000"/>
                        </a14:imgEffect>
                        <a14:imgEffect>
                          <a14:saturation sat="155000"/>
                        </a14:imgEffect>
                      </a14:imgLayer>
                    </a14:imgProps>
                  </a:ext>
                  <a:ext uri="{28A0092B-C50C-407E-A947-70E740481C1C}">
                    <a14:useLocalDpi xmlns:a14="http://schemas.microsoft.com/office/drawing/2010/main" val="0"/>
                  </a:ext>
                </a:extLst>
              </a:blip>
              <a:srcRect/>
              <a:stretch>
                <a:fillRect l="2000" t="1000" r="2000" b="30000"/>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182880" rIns="0" bIns="0" rtlCol="0" anchor="ctr"/>
            <a:lstStyle/>
            <a:p>
              <a:pPr algn="ctr"/>
              <a:endParaRPr lang="en-US" sz="2800" b="1" dirty="0">
                <a:solidFill>
                  <a:schemeClr val="tx1"/>
                </a:solidFill>
                <a:latin typeface="Mufferaw" pitchFamily="66" charset="0"/>
              </a:endParaRP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694215" y="4866798"/>
              <a:ext cx="1235144" cy="853257"/>
            </a:xfrm>
            <a:prstGeom prst="rect">
              <a:avLst/>
            </a:prstGeom>
          </p:spPr>
        </p:pic>
      </p:grpSp>
      <p:grpSp>
        <p:nvGrpSpPr>
          <p:cNvPr id="6" name="Group 5"/>
          <p:cNvGrpSpPr/>
          <p:nvPr/>
        </p:nvGrpSpPr>
        <p:grpSpPr>
          <a:xfrm>
            <a:off x="5181600" y="2555129"/>
            <a:ext cx="2927040" cy="3164926"/>
            <a:chOff x="5181600" y="2555129"/>
            <a:chExt cx="2927040" cy="3164926"/>
          </a:xfrm>
        </p:grpSpPr>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81600" y="3908801"/>
              <a:ext cx="2297142" cy="1811254"/>
            </a:xfrm>
            <a:prstGeom prst="rect">
              <a:avLst/>
            </a:prstGeom>
          </p:spPr>
        </p:pic>
        <p:sp>
          <p:nvSpPr>
            <p:cNvPr id="12" name="Cloud Callout 11"/>
            <p:cNvSpPr/>
            <p:nvPr/>
          </p:nvSpPr>
          <p:spPr>
            <a:xfrm>
              <a:off x="6250641" y="2555129"/>
              <a:ext cx="1857999" cy="1280528"/>
            </a:xfrm>
            <a:prstGeom prst="cloudCallout">
              <a:avLst>
                <a:gd name="adj1" fmla="val -32177"/>
                <a:gd name="adj2" fmla="val 86208"/>
              </a:avLst>
            </a:prstGeom>
            <a:blipFill dpi="0" rotWithShape="1">
              <a:blip r:embed="rId7" cstate="print">
                <a:extLst>
                  <a:ext uri="{28A0092B-C50C-407E-A947-70E740481C1C}">
                    <a14:useLocalDpi xmlns:a14="http://schemas.microsoft.com/office/drawing/2010/main" val="0"/>
                  </a:ext>
                </a:extLst>
              </a:blip>
              <a:srcRect/>
              <a:stretch>
                <a:fillRect l="28000" t="8000" r="24000" b="43000"/>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182880" rIns="0" bIns="0" rtlCol="0" anchor="ctr"/>
            <a:lstStyle/>
            <a:p>
              <a:pPr algn="ctr"/>
              <a:endParaRPr lang="en-US" sz="2800" b="1" dirty="0">
                <a:solidFill>
                  <a:schemeClr val="tx1"/>
                </a:solidFill>
                <a:latin typeface="Mufferaw" pitchFamily="66" charset="0"/>
              </a:endParaRPr>
            </a:p>
          </p:txBody>
        </p:sp>
      </p:grpSp>
      <p:grpSp>
        <p:nvGrpSpPr>
          <p:cNvPr id="4" name="Group 3"/>
          <p:cNvGrpSpPr/>
          <p:nvPr/>
        </p:nvGrpSpPr>
        <p:grpSpPr>
          <a:xfrm>
            <a:off x="2971800" y="1371600"/>
            <a:ext cx="3686799" cy="4191001"/>
            <a:chOff x="2971800" y="1371600"/>
            <a:chExt cx="3686799" cy="4191001"/>
          </a:xfrm>
        </p:grpSpPr>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2971800" y="3002465"/>
              <a:ext cx="2438400" cy="2560136"/>
            </a:xfrm>
            <a:prstGeom prst="rect">
              <a:avLst/>
            </a:prstGeom>
          </p:spPr>
        </p:pic>
        <p:sp>
          <p:nvSpPr>
            <p:cNvPr id="14" name="Cloud Callout 13"/>
            <p:cNvSpPr/>
            <p:nvPr/>
          </p:nvSpPr>
          <p:spPr>
            <a:xfrm>
              <a:off x="4572000" y="1371600"/>
              <a:ext cx="2086599" cy="1473457"/>
            </a:xfrm>
            <a:prstGeom prst="cloudCallout">
              <a:avLst>
                <a:gd name="adj1" fmla="val -27665"/>
                <a:gd name="adj2" fmla="val 95334"/>
              </a:avLst>
            </a:prstGeom>
            <a:blipFill dpi="0" rotWithShape="1">
              <a:blip r:embed="rId9" cstate="print">
                <a:extLst>
                  <a:ext uri="{28A0092B-C50C-407E-A947-70E740481C1C}">
                    <a14:useLocalDpi xmlns:a14="http://schemas.microsoft.com/office/drawing/2010/main" val="0"/>
                  </a:ext>
                </a:extLst>
              </a:blip>
              <a:srcRect/>
              <a:stretch>
                <a:fillRect l="27000" t="9000" r="24000" b="45000"/>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182880" rIns="0" bIns="0" rtlCol="0" anchor="ctr"/>
            <a:lstStyle/>
            <a:p>
              <a:pPr algn="ctr"/>
              <a:endParaRPr lang="en-US" sz="2800" b="1" dirty="0">
                <a:solidFill>
                  <a:schemeClr val="tx1"/>
                </a:solidFill>
                <a:latin typeface="Mufferaw" pitchFamily="66" charset="0"/>
              </a:endParaRPr>
            </a:p>
          </p:txBody>
        </p:sp>
      </p:grpSp>
    </p:spTree>
    <p:extLst>
      <p:ext uri="{BB962C8B-B14F-4D97-AF65-F5344CB8AC3E}">
        <p14:creationId xmlns:p14="http://schemas.microsoft.com/office/powerpoint/2010/main" val="20286135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1+#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250" fill="hold"/>
                                        <p:tgtEl>
                                          <p:spTgt spid="6"/>
                                        </p:tgtEl>
                                        <p:attrNameLst>
                                          <p:attrName>ppt_x</p:attrName>
                                        </p:attrNameLst>
                                      </p:cBhvr>
                                      <p:tavLst>
                                        <p:tav tm="0">
                                          <p:val>
                                            <p:strVal val="1+#ppt_w/2"/>
                                          </p:val>
                                        </p:tav>
                                        <p:tav tm="100000">
                                          <p:val>
                                            <p:strVal val="#ppt_x"/>
                                          </p:val>
                                        </p:tav>
                                      </p:tavLst>
                                    </p:anim>
                                    <p:anim calcmode="lin" valueType="num">
                                      <p:cBhvr additive="base">
                                        <p:cTn id="13" dur="125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750" fill="hold"/>
                                        <p:tgtEl>
                                          <p:spTgt spid="8"/>
                                        </p:tgtEl>
                                        <p:attrNameLst>
                                          <p:attrName>ppt_x</p:attrName>
                                        </p:attrNameLst>
                                      </p:cBhvr>
                                      <p:tavLst>
                                        <p:tav tm="0">
                                          <p:val>
                                            <p:strVal val="1+#ppt_w/2"/>
                                          </p:val>
                                        </p:tav>
                                        <p:tav tm="100000">
                                          <p:val>
                                            <p:strVal val="#ppt_x"/>
                                          </p:val>
                                        </p:tav>
                                      </p:tavLst>
                                    </p:anim>
                                    <p:anim calcmode="lin" valueType="num">
                                      <p:cBhvr additive="base">
                                        <p:cTn id="18" dur="175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4250"/>
                            </p:stCondLst>
                            <p:childTnLst>
                              <p:par>
                                <p:cTn id="20" presetID="42"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lIns="0" rIns="0">
            <a:noAutofit/>
          </a:bodyPr>
          <a:lstStyle/>
          <a:p>
            <a:r>
              <a:rPr lang="en-US" sz="12500" dirty="0">
                <a:ln w="34925">
                  <a:solidFill>
                    <a:schemeClr val="tx1"/>
                  </a:solidFill>
                </a:ln>
                <a:solidFill>
                  <a:srgbClr val="03614B">
                    <a:alpha val="68000"/>
                  </a:srgbClr>
                </a:solidFill>
                <a:latin typeface="RobinGraffitiFilledin" pitchFamily="2" charset="0"/>
              </a:rPr>
              <a:t>Objective</a:t>
            </a:r>
          </a:p>
        </p:txBody>
      </p:sp>
      <p:sp>
        <p:nvSpPr>
          <p:cNvPr id="3" name="TextBox 2"/>
          <p:cNvSpPr txBox="1"/>
          <p:nvPr/>
        </p:nvSpPr>
        <p:spPr>
          <a:xfrm>
            <a:off x="0" y="5553062"/>
            <a:ext cx="9144000" cy="1323439"/>
          </a:xfrm>
          <a:prstGeom prst="rect">
            <a:avLst/>
          </a:prstGeom>
          <a:noFill/>
        </p:spPr>
        <p:txBody>
          <a:bodyPr wrap="square" lIns="0" rIns="0" rtlCol="0">
            <a:spAutoFit/>
          </a:bodyPr>
          <a:lstStyle/>
          <a:p>
            <a:pPr algn="ctr"/>
            <a:r>
              <a:rPr lang="en-US" sz="4000" dirty="0">
                <a:latin typeface="Chinacat" pitchFamily="2" charset="0"/>
              </a:rPr>
              <a:t>when details are based on facts rather than feelings and opinions  </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6960" y="1518373"/>
            <a:ext cx="6545633" cy="4043654"/>
          </a:xfrm>
          <a:prstGeom prst="rect">
            <a:avLst/>
          </a:prstGeom>
        </p:spPr>
      </p:pic>
    </p:spTree>
    <p:extLst>
      <p:ext uri="{BB962C8B-B14F-4D97-AF65-F5344CB8AC3E}">
        <p14:creationId xmlns:p14="http://schemas.microsoft.com/office/powerpoint/2010/main" val="42108570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5" name="TextBox 4"/>
          <p:cNvSpPr txBox="1"/>
          <p:nvPr/>
        </p:nvSpPr>
        <p:spPr>
          <a:xfrm>
            <a:off x="0" y="6163398"/>
            <a:ext cx="9144000" cy="400110"/>
          </a:xfrm>
          <a:prstGeom prst="rect">
            <a:avLst/>
          </a:prstGeom>
          <a:noFill/>
        </p:spPr>
        <p:txBody>
          <a:bodyPr wrap="square" rtlCol="0">
            <a:spAutoFit/>
          </a:bodyPr>
          <a:lstStyle/>
          <a:p>
            <a:pPr algn="ctr"/>
            <a:r>
              <a:rPr lang="en-US" sz="2000" dirty="0">
                <a:solidFill>
                  <a:prstClr val="black"/>
                </a:solidFill>
                <a:hlinkClick r:id="rId3"/>
              </a:rPr>
              <a:t>https://www.youtube.com/watch?v=CJh59vZ8ccc</a:t>
            </a:r>
            <a:r>
              <a:rPr lang="en-US" sz="2000" dirty="0">
                <a:solidFill>
                  <a:prstClr val="black"/>
                </a:solidFill>
              </a:rPr>
              <a:t> </a:t>
            </a:r>
          </a:p>
        </p:txBody>
      </p:sp>
      <p:sp>
        <p:nvSpPr>
          <p:cNvPr id="7" name="Title 1"/>
          <p:cNvSpPr txBox="1">
            <a:spLocks/>
          </p:cNvSpPr>
          <p:nvPr/>
        </p:nvSpPr>
        <p:spPr>
          <a:xfrm>
            <a:off x="0" y="312125"/>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dirty="0" smtClean="0">
                <a:ln w="34925">
                  <a:solidFill>
                    <a:schemeClr val="tx1"/>
                  </a:solidFill>
                </a:ln>
                <a:solidFill>
                  <a:srgbClr val="FFE2C5"/>
                </a:solidFill>
                <a:latin typeface="RobinGraffitiFilledin" pitchFamily="2" charset="0"/>
              </a:rPr>
              <a:t>What’s First Person Point of View?</a:t>
            </a:r>
            <a:endParaRPr lang="en-US" sz="5000" dirty="0">
              <a:ln w="34925">
                <a:solidFill>
                  <a:schemeClr val="tx1"/>
                </a:solidFill>
              </a:ln>
              <a:solidFill>
                <a:srgbClr val="FFE2C5"/>
              </a:solidFill>
              <a:latin typeface="RobinGraffitiFilledin" pitchFamily="2" charset="0"/>
            </a:endParaRPr>
          </a:p>
        </p:txBody>
      </p:sp>
      <p:pic>
        <p:nvPicPr>
          <p:cNvPr id="6" name="Picture 5" descr="forrest-gump.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400" y="1691049"/>
            <a:ext cx="5334000" cy="4000500"/>
          </a:xfrm>
          <a:prstGeom prst="rect">
            <a:avLst/>
          </a:prstGeom>
        </p:spPr>
      </p:pic>
    </p:spTree>
    <p:extLst>
      <p:ext uri="{BB962C8B-B14F-4D97-AF65-F5344CB8AC3E}">
        <p14:creationId xmlns:p14="http://schemas.microsoft.com/office/powerpoint/2010/main" val="1858038001"/>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47" y="76200"/>
            <a:ext cx="9144000" cy="1143000"/>
          </a:xfrm>
        </p:spPr>
        <p:txBody>
          <a:bodyPr>
            <a:noAutofit/>
          </a:bodyPr>
          <a:lstStyle/>
          <a:p>
            <a:r>
              <a:rPr lang="en-US" sz="12000" dirty="0">
                <a:ln w="34925">
                  <a:solidFill>
                    <a:schemeClr val="tx1"/>
                  </a:solidFill>
                </a:ln>
                <a:solidFill>
                  <a:srgbClr val="FFE2C5"/>
                </a:solidFill>
                <a:latin typeface="RobinGraffitiFilledin" pitchFamily="2" charset="0"/>
              </a:rPr>
              <a:t>1</a:t>
            </a:r>
            <a:r>
              <a:rPr lang="en-US" sz="12000" baseline="30000" dirty="0">
                <a:ln w="34925">
                  <a:solidFill>
                    <a:schemeClr val="tx1"/>
                  </a:solidFill>
                </a:ln>
                <a:solidFill>
                  <a:srgbClr val="FFE2C5"/>
                </a:solidFill>
                <a:latin typeface="RobinGraffitiFilledin" pitchFamily="2" charset="0"/>
              </a:rPr>
              <a:t>st</a:t>
            </a:r>
            <a:r>
              <a:rPr lang="en-US" sz="12000" dirty="0">
                <a:ln w="34925">
                  <a:solidFill>
                    <a:schemeClr val="tx1"/>
                  </a:solidFill>
                </a:ln>
                <a:solidFill>
                  <a:srgbClr val="FFE2C5"/>
                </a:solidFill>
                <a:latin typeface="RobinGraffitiFilledin" pitchFamily="2" charset="0"/>
              </a:rPr>
              <a:t> Person</a:t>
            </a:r>
          </a:p>
        </p:txBody>
      </p:sp>
      <p:sp>
        <p:nvSpPr>
          <p:cNvPr id="3" name="TextBox 2"/>
          <p:cNvSpPr txBox="1"/>
          <p:nvPr/>
        </p:nvSpPr>
        <p:spPr>
          <a:xfrm>
            <a:off x="0" y="5620870"/>
            <a:ext cx="9144000" cy="1261884"/>
          </a:xfrm>
          <a:prstGeom prst="rect">
            <a:avLst/>
          </a:prstGeom>
          <a:noFill/>
        </p:spPr>
        <p:txBody>
          <a:bodyPr wrap="square" lIns="0" rIns="0" rtlCol="0">
            <a:spAutoFit/>
          </a:bodyPr>
          <a:lstStyle/>
          <a:p>
            <a:pPr algn="ctr"/>
            <a:r>
              <a:rPr lang="en-US" sz="3800" dirty="0">
                <a:latin typeface="Chinacat" pitchFamily="2" charset="0"/>
              </a:rPr>
              <a:t>when a character in the story describes things from their perspective</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2400" y="1295399"/>
            <a:ext cx="3596429" cy="4191001"/>
          </a:xfrm>
          <a:prstGeom prst="rect">
            <a:avLst/>
          </a:prstGeom>
        </p:spPr>
      </p:pic>
      <p:sp>
        <p:nvSpPr>
          <p:cNvPr id="6" name="Rounded Rectangular Callout 5"/>
          <p:cNvSpPr/>
          <p:nvPr/>
        </p:nvSpPr>
        <p:spPr>
          <a:xfrm>
            <a:off x="152400" y="1981200"/>
            <a:ext cx="3276600" cy="2743200"/>
          </a:xfrm>
          <a:prstGeom prst="wedgeRoundRectCallout">
            <a:avLst>
              <a:gd name="adj1" fmla="val 66980"/>
              <a:gd name="adj2" fmla="val 13726"/>
              <a:gd name="adj3" fmla="val 16667"/>
            </a:avLst>
          </a:prstGeom>
          <a:solidFill>
            <a:srgbClr val="CC0079"/>
          </a:solid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85000"/>
                    <a:lumOff val="15000"/>
                  </a:schemeClr>
                </a:solidFill>
                <a:latin typeface="Hiccups" pitchFamily="2" charset="0"/>
              </a:rPr>
              <a:t>When I put my arms out like this Mommy always picks me up!</a:t>
            </a:r>
          </a:p>
        </p:txBody>
      </p:sp>
    </p:spTree>
    <p:extLst>
      <p:ext uri="{BB962C8B-B14F-4D97-AF65-F5344CB8AC3E}">
        <p14:creationId xmlns:p14="http://schemas.microsoft.com/office/powerpoint/2010/main" val="7921975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1000"/>
                                        <p:tgtEl>
                                          <p:spTgt spid="6"/>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theme/_rels/theme4.xml.rels><?xml version="1.0" encoding="UTF-8" standalone="yes"?>
<Relationships xmlns="http://schemas.openxmlformats.org/package/2006/relationships"><Relationship Id="rId1" Type="http://schemas.openxmlformats.org/officeDocument/2006/relationships/image" Target="../media/image2.jpeg"/></Relationships>
</file>

<file path=ppt/theme/_rels/theme5.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3.xml><?xml version="1.0" encoding="utf-8"?>
<a:theme xmlns:a="http://schemas.openxmlformats.org/drawingml/2006/main" name="Basis">
  <a:themeElements>
    <a:clrScheme name="Basis">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D9D01AC2-EE7D-4E49-99EE-8E62E4E7E8A7}"/>
    </a:ext>
  </a:extLst>
</a:theme>
</file>

<file path=ppt/theme/theme4.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5.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7033</TotalTime>
  <Words>1215</Words>
  <Application>Microsoft Office PowerPoint</Application>
  <PresentationFormat>On-screen Show (4:3)</PresentationFormat>
  <Paragraphs>138</Paragraphs>
  <Slides>31</Slides>
  <Notes>0</Notes>
  <HiddenSlides>0</HiddenSlides>
  <MMClips>1</MMClips>
  <ScaleCrop>false</ScaleCrop>
  <HeadingPairs>
    <vt:vector size="6" baseType="variant">
      <vt:variant>
        <vt:lpstr>Fonts Used</vt:lpstr>
      </vt:variant>
      <vt:variant>
        <vt:i4>15</vt:i4>
      </vt:variant>
      <vt:variant>
        <vt:lpstr>Theme</vt:lpstr>
      </vt:variant>
      <vt:variant>
        <vt:i4>5</vt:i4>
      </vt:variant>
      <vt:variant>
        <vt:lpstr>Slide Titles</vt:lpstr>
      </vt:variant>
      <vt:variant>
        <vt:i4>31</vt:i4>
      </vt:variant>
    </vt:vector>
  </HeadingPairs>
  <TitlesOfParts>
    <vt:vector size="51" baseType="lpstr">
      <vt:lpstr>Chinacat</vt:lpstr>
      <vt:lpstr>Corbel</vt:lpstr>
      <vt:lpstr>Miss Smarty Pants</vt:lpstr>
      <vt:lpstr>BOSSHOLE</vt:lpstr>
      <vt:lpstr>Century Gothic</vt:lpstr>
      <vt:lpstr>Gill Sans MT</vt:lpstr>
      <vt:lpstr>Mufferaw</vt:lpstr>
      <vt:lpstr>German Beauty</vt:lpstr>
      <vt:lpstr>RobinGraffitiFilledin</vt:lpstr>
      <vt:lpstr>Calibri</vt:lpstr>
      <vt:lpstr>Wingdings</vt:lpstr>
      <vt:lpstr>Arial</vt:lpstr>
      <vt:lpstr>Hiccups</vt:lpstr>
      <vt:lpstr>Kristen ITC</vt:lpstr>
      <vt:lpstr>Times</vt:lpstr>
      <vt:lpstr>1_Office Theme</vt:lpstr>
      <vt:lpstr>Gallery</vt:lpstr>
      <vt:lpstr>Basis</vt:lpstr>
      <vt:lpstr>Mesh</vt:lpstr>
      <vt:lpstr>Banded</vt:lpstr>
      <vt:lpstr>Today’s Warm-up</vt:lpstr>
      <vt:lpstr>Good Things…</vt:lpstr>
      <vt:lpstr>Point  of  View </vt:lpstr>
      <vt:lpstr>Point of View</vt:lpstr>
      <vt:lpstr>Narrator</vt:lpstr>
      <vt:lpstr>Subjective</vt:lpstr>
      <vt:lpstr>Objective</vt:lpstr>
      <vt:lpstr>PowerPoint Presentation</vt:lpstr>
      <vt:lpstr>1st Person</vt:lpstr>
      <vt:lpstr>1st Person</vt:lpstr>
      <vt:lpstr>1st Person</vt:lpstr>
      <vt:lpstr>1st Person</vt:lpstr>
      <vt:lpstr>PowerPoint Presentation</vt:lpstr>
      <vt:lpstr>3rd Person</vt:lpstr>
      <vt:lpstr>3rd Person</vt:lpstr>
      <vt:lpstr>3rd Person</vt:lpstr>
      <vt:lpstr>3rd Person</vt:lpstr>
      <vt:lpstr>3rd Person</vt:lpstr>
      <vt:lpstr>3rd Person  Limited</vt:lpstr>
      <vt:lpstr>3rd Person</vt:lpstr>
      <vt:lpstr>3rd Person Omniscient</vt:lpstr>
      <vt:lpstr>Good Things…</vt:lpstr>
      <vt:lpstr>Let’s Talk about the Book Response…  THE SSR One Pager counts as a Major grade and will be due Oct. 12th, which means you still have two weeks to get a book finished.  You need to read and follow the instructions carefully, because if you don’t you will lose a lot of points. I do not want just a summary of the book.  You need to answer the questions that are asked and your response should be at least ¾ a page in length (min. of 10 sentences).  It can be typed or written neatly on notebook paper.  The front cover sheet needs to be filled out and stapled to your response.  Any questions?</vt:lpstr>
      <vt:lpstr>Let’s Review</vt:lpstr>
      <vt:lpstr>Third Person Omniscient</vt:lpstr>
      <vt:lpstr>First Person</vt:lpstr>
      <vt:lpstr>Third Person Limited</vt:lpstr>
      <vt:lpstr>Now it’s your turn to change the point of view from which a story is told….</vt:lpstr>
      <vt:lpstr>Changing Perspectives…</vt:lpstr>
      <vt:lpstr>Now it’s your turn…</vt:lpstr>
      <vt:lpstr>Now think about the different characters in the scene… how would the story change if it was told from their different points of view?</vt:lpstr>
    </vt:vector>
  </TitlesOfParts>
  <Company>Home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Point of View</dc:title>
  <dc:creator>Home User</dc:creator>
  <cp:lastModifiedBy>Rachel Holcomb</cp:lastModifiedBy>
  <cp:revision>85</cp:revision>
  <cp:lastPrinted>2016-09-28T04:32:04Z</cp:lastPrinted>
  <dcterms:created xsi:type="dcterms:W3CDTF">2013-06-26T00:05:16Z</dcterms:created>
  <dcterms:modified xsi:type="dcterms:W3CDTF">2016-09-30T19:18:09Z</dcterms:modified>
</cp:coreProperties>
</file>